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22"/>
  </p:notesMasterIdLst>
  <p:sldIdLst>
    <p:sldId id="438" r:id="rId2"/>
    <p:sldId id="441" r:id="rId3"/>
    <p:sldId id="404" r:id="rId4"/>
    <p:sldId id="440" r:id="rId5"/>
    <p:sldId id="447" r:id="rId6"/>
    <p:sldId id="426" r:id="rId7"/>
    <p:sldId id="451" r:id="rId8"/>
    <p:sldId id="425" r:id="rId9"/>
    <p:sldId id="444" r:id="rId10"/>
    <p:sldId id="448" r:id="rId11"/>
    <p:sldId id="445" r:id="rId12"/>
    <p:sldId id="442" r:id="rId13"/>
    <p:sldId id="428" r:id="rId14"/>
    <p:sldId id="413" r:id="rId15"/>
    <p:sldId id="449" r:id="rId16"/>
    <p:sldId id="437" r:id="rId17"/>
    <p:sldId id="443" r:id="rId18"/>
    <p:sldId id="424" r:id="rId19"/>
    <p:sldId id="365" r:id="rId20"/>
    <p:sldId id="366" r:id="rId21"/>
  </p:sldIdLst>
  <p:sldSz cx="9144000" cy="514826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0" userDrawn="1">
          <p15:clr>
            <a:srgbClr val="A4A3A4"/>
          </p15:clr>
        </p15:guide>
        <p15:guide id="2" pos="2880" userDrawn="1">
          <p15:clr>
            <a:srgbClr val="A4A3A4"/>
          </p15:clr>
        </p15:guide>
        <p15:guide id="3" orient="horz" pos="2582" userDrawn="1">
          <p15:clr>
            <a:srgbClr val="A4A3A4"/>
          </p15:clr>
        </p15:guide>
        <p15:guide id="4" orient="horz" pos="310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E2650"/>
    <a:srgbClr val="787777"/>
    <a:srgbClr val="AE883D"/>
    <a:srgbClr val="C8C8C8"/>
    <a:srgbClr val="00497F"/>
    <a:srgbClr val="4D4D4D"/>
    <a:srgbClr val="5BBBB7"/>
    <a:srgbClr val="00818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BA9B42-88C8-4809-A09D-B953BDBA5D00}" v="1" dt="2023-12-21T20:42:38.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42" autoAdjust="0"/>
    <p:restoredTop sz="81905" autoAdjust="0"/>
  </p:normalViewPr>
  <p:slideViewPr>
    <p:cSldViewPr snapToGrid="0">
      <p:cViewPr varScale="1">
        <p:scale>
          <a:sx n="123" d="100"/>
          <a:sy n="123" d="100"/>
        </p:scale>
        <p:origin x="1440" y="102"/>
      </p:cViewPr>
      <p:guideLst>
        <p:guide orient="horz" pos="1190"/>
        <p:guide pos="2880"/>
        <p:guide orient="horz" pos="2582"/>
        <p:guide orient="horz" pos="310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50" d="100"/>
          <a:sy n="150" d="100"/>
        </p:scale>
        <p:origin x="6512" y="1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Cournoyer" userId="ff40da78-28c8-4866-a102-0b33d84ed0fb" providerId="ADAL" clId="{0CFAB017-1AE4-4688-A483-948FE53741DE}"/>
    <pc:docChg chg="custSel addSld delSld modSld modMainMaster">
      <pc:chgData name="Brian Cournoyer" userId="ff40da78-28c8-4866-a102-0b33d84ed0fb" providerId="ADAL" clId="{0CFAB017-1AE4-4688-A483-948FE53741DE}" dt="2023-11-21T22:43:23.567" v="48" actId="47"/>
      <pc:docMkLst>
        <pc:docMk/>
      </pc:docMkLst>
      <pc:sldChg chg="modSp mod">
        <pc:chgData name="Brian Cournoyer" userId="ff40da78-28c8-4866-a102-0b33d84ed0fb" providerId="ADAL" clId="{0CFAB017-1AE4-4688-A483-948FE53741DE}" dt="2023-11-20T18:37:33.209" v="47"/>
        <pc:sldMkLst>
          <pc:docMk/>
          <pc:sldMk cId="2870893866" sldId="413"/>
        </pc:sldMkLst>
        <pc:spChg chg="mod">
          <ac:chgData name="Brian Cournoyer" userId="ff40da78-28c8-4866-a102-0b33d84ed0fb" providerId="ADAL" clId="{0CFAB017-1AE4-4688-A483-948FE53741DE}" dt="2023-11-20T18:37:33.209" v="47"/>
          <ac:spMkLst>
            <pc:docMk/>
            <pc:sldMk cId="2870893866" sldId="413"/>
            <ac:spMk id="24" creationId="{54B5E32A-C9EB-4D45-95E9-5F5F839E242B}"/>
          </ac:spMkLst>
        </pc:spChg>
      </pc:sldChg>
      <pc:sldChg chg="modSp mod">
        <pc:chgData name="Brian Cournoyer" userId="ff40da78-28c8-4866-a102-0b33d84ed0fb" providerId="ADAL" clId="{0CFAB017-1AE4-4688-A483-948FE53741DE}" dt="2023-11-17T18:46:26.085" v="9" actId="20577"/>
        <pc:sldMkLst>
          <pc:docMk/>
          <pc:sldMk cId="1785553667" sldId="438"/>
        </pc:sldMkLst>
        <pc:spChg chg="mod">
          <ac:chgData name="Brian Cournoyer" userId="ff40da78-28c8-4866-a102-0b33d84ed0fb" providerId="ADAL" clId="{0CFAB017-1AE4-4688-A483-948FE53741DE}" dt="2023-11-17T18:46:26.085" v="9" actId="20577"/>
          <ac:spMkLst>
            <pc:docMk/>
            <pc:sldMk cId="1785553667" sldId="438"/>
            <ac:spMk id="2" creationId="{CA950856-0442-47EA-838A-4406361F6600}"/>
          </ac:spMkLst>
        </pc:spChg>
      </pc:sldChg>
      <pc:sldChg chg="modSp mod">
        <pc:chgData name="Brian Cournoyer" userId="ff40da78-28c8-4866-a102-0b33d84ed0fb" providerId="ADAL" clId="{0CFAB017-1AE4-4688-A483-948FE53741DE}" dt="2023-11-17T18:53:28.512" v="43" actId="1076"/>
        <pc:sldMkLst>
          <pc:docMk/>
          <pc:sldMk cId="1924911943" sldId="441"/>
        </pc:sldMkLst>
        <pc:spChg chg="mod">
          <ac:chgData name="Brian Cournoyer" userId="ff40da78-28c8-4866-a102-0b33d84ed0fb" providerId="ADAL" clId="{0CFAB017-1AE4-4688-A483-948FE53741DE}" dt="2023-11-17T18:53:28.512" v="43" actId="1076"/>
          <ac:spMkLst>
            <pc:docMk/>
            <pc:sldMk cId="1924911943" sldId="441"/>
            <ac:spMk id="5" creationId="{15425313-C68D-1F40-9862-931EFCB7AD3B}"/>
          </ac:spMkLst>
        </pc:spChg>
      </pc:sldChg>
      <pc:sldChg chg="modSp mod">
        <pc:chgData name="Brian Cournoyer" userId="ff40da78-28c8-4866-a102-0b33d84ed0fb" providerId="ADAL" clId="{0CFAB017-1AE4-4688-A483-948FE53741DE}" dt="2023-11-20T18:36:53.593" v="44"/>
        <pc:sldMkLst>
          <pc:docMk/>
          <pc:sldMk cId="1877944276" sldId="445"/>
        </pc:sldMkLst>
        <pc:spChg chg="mod">
          <ac:chgData name="Brian Cournoyer" userId="ff40da78-28c8-4866-a102-0b33d84ed0fb" providerId="ADAL" clId="{0CFAB017-1AE4-4688-A483-948FE53741DE}" dt="2023-11-20T18:36:53.593" v="44"/>
          <ac:spMkLst>
            <pc:docMk/>
            <pc:sldMk cId="1877944276" sldId="445"/>
            <ac:spMk id="25" creationId="{0D4102E9-6DE6-5049-AE32-09A534C6784C}"/>
          </ac:spMkLst>
        </pc:spChg>
      </pc:sldChg>
      <pc:sldChg chg="modSp mod modClrScheme chgLayout">
        <pc:chgData name="Brian Cournoyer" userId="ff40da78-28c8-4866-a102-0b33d84ed0fb" providerId="ADAL" clId="{0CFAB017-1AE4-4688-A483-948FE53741DE}" dt="2023-11-17T18:51:41.363" v="20" actId="14100"/>
        <pc:sldMkLst>
          <pc:docMk/>
          <pc:sldMk cId="2230157543" sldId="447"/>
        </pc:sldMkLst>
        <pc:spChg chg="mod ord">
          <ac:chgData name="Brian Cournoyer" userId="ff40da78-28c8-4866-a102-0b33d84ed0fb" providerId="ADAL" clId="{0CFAB017-1AE4-4688-A483-948FE53741DE}" dt="2023-11-17T18:51:37.630" v="19" actId="207"/>
          <ac:spMkLst>
            <pc:docMk/>
            <pc:sldMk cId="2230157543" sldId="447"/>
            <ac:spMk id="5" creationId="{9F544232-4620-458F-8FC4-2C91735DBCFC}"/>
          </ac:spMkLst>
        </pc:spChg>
        <pc:spChg chg="mod ord">
          <ac:chgData name="Brian Cournoyer" userId="ff40da78-28c8-4866-a102-0b33d84ed0fb" providerId="ADAL" clId="{0CFAB017-1AE4-4688-A483-948FE53741DE}" dt="2023-11-17T18:51:41.363" v="20" actId="14100"/>
          <ac:spMkLst>
            <pc:docMk/>
            <pc:sldMk cId="2230157543" sldId="447"/>
            <ac:spMk id="6" creationId="{D9E8009C-8250-4EC6-9EFE-388CEA16A698}"/>
          </ac:spMkLst>
        </pc:spChg>
      </pc:sldChg>
      <pc:sldChg chg="modSp mod modClrScheme chgLayout">
        <pc:chgData name="Brian Cournoyer" userId="ff40da78-28c8-4866-a102-0b33d84ed0fb" providerId="ADAL" clId="{0CFAB017-1AE4-4688-A483-948FE53741DE}" dt="2023-11-17T18:51:51.080" v="22" actId="207"/>
        <pc:sldMkLst>
          <pc:docMk/>
          <pc:sldMk cId="272578733" sldId="448"/>
        </pc:sldMkLst>
        <pc:spChg chg="mod ord">
          <ac:chgData name="Brian Cournoyer" userId="ff40da78-28c8-4866-a102-0b33d84ed0fb" providerId="ADAL" clId="{0CFAB017-1AE4-4688-A483-948FE53741DE}" dt="2023-11-17T18:51:51.080" v="22" actId="207"/>
          <ac:spMkLst>
            <pc:docMk/>
            <pc:sldMk cId="272578733" sldId="448"/>
            <ac:spMk id="5" creationId="{9F544232-4620-458F-8FC4-2C91735DBCFC}"/>
          </ac:spMkLst>
        </pc:spChg>
        <pc:spChg chg="mod ord">
          <ac:chgData name="Brian Cournoyer" userId="ff40da78-28c8-4866-a102-0b33d84ed0fb" providerId="ADAL" clId="{0CFAB017-1AE4-4688-A483-948FE53741DE}" dt="2023-11-17T18:51:51.080" v="22" actId="207"/>
          <ac:spMkLst>
            <pc:docMk/>
            <pc:sldMk cId="272578733" sldId="448"/>
            <ac:spMk id="6" creationId="{D9E8009C-8250-4EC6-9EFE-388CEA16A698}"/>
          </ac:spMkLst>
        </pc:spChg>
      </pc:sldChg>
      <pc:sldChg chg="addSp delSp modSp mod modClrScheme chgLayout">
        <pc:chgData name="Brian Cournoyer" userId="ff40da78-28c8-4866-a102-0b33d84ed0fb" providerId="ADAL" clId="{0CFAB017-1AE4-4688-A483-948FE53741DE}" dt="2023-11-17T18:52:51.912" v="40"/>
        <pc:sldMkLst>
          <pc:docMk/>
          <pc:sldMk cId="41590706" sldId="449"/>
        </pc:sldMkLst>
        <pc:spChg chg="add del mod ord">
          <ac:chgData name="Brian Cournoyer" userId="ff40da78-28c8-4866-a102-0b33d84ed0fb" providerId="ADAL" clId="{0CFAB017-1AE4-4688-A483-948FE53741DE}" dt="2023-11-17T18:52:16.263" v="29" actId="478"/>
          <ac:spMkLst>
            <pc:docMk/>
            <pc:sldMk cId="41590706" sldId="449"/>
            <ac:spMk id="2" creationId="{57802775-9852-915D-A226-4CA42F03E6F6}"/>
          </ac:spMkLst>
        </pc:spChg>
        <pc:spChg chg="add del mod">
          <ac:chgData name="Brian Cournoyer" userId="ff40da78-28c8-4866-a102-0b33d84ed0fb" providerId="ADAL" clId="{0CFAB017-1AE4-4688-A483-948FE53741DE}" dt="2023-11-17T18:52:19.662" v="31" actId="478"/>
          <ac:spMkLst>
            <pc:docMk/>
            <pc:sldMk cId="41590706" sldId="449"/>
            <ac:spMk id="4" creationId="{4165681D-28B1-B7D1-BC5D-FDA3542A5647}"/>
          </ac:spMkLst>
        </pc:spChg>
        <pc:spChg chg="del mod ord">
          <ac:chgData name="Brian Cournoyer" userId="ff40da78-28c8-4866-a102-0b33d84ed0fb" providerId="ADAL" clId="{0CFAB017-1AE4-4688-A483-948FE53741DE}" dt="2023-11-17T18:52:15.629" v="28" actId="478"/>
          <ac:spMkLst>
            <pc:docMk/>
            <pc:sldMk cId="41590706" sldId="449"/>
            <ac:spMk id="5" creationId="{9F544232-4620-458F-8FC4-2C91735DBCFC}"/>
          </ac:spMkLst>
        </pc:spChg>
        <pc:spChg chg="del mod ord">
          <ac:chgData name="Brian Cournoyer" userId="ff40da78-28c8-4866-a102-0b33d84ed0fb" providerId="ADAL" clId="{0CFAB017-1AE4-4688-A483-948FE53741DE}" dt="2023-11-17T18:52:17.628" v="30" actId="478"/>
          <ac:spMkLst>
            <pc:docMk/>
            <pc:sldMk cId="41590706" sldId="449"/>
            <ac:spMk id="6" creationId="{D9E8009C-8250-4EC6-9EFE-388CEA16A698}"/>
          </ac:spMkLst>
        </pc:spChg>
        <pc:spChg chg="add mod">
          <ac:chgData name="Brian Cournoyer" userId="ff40da78-28c8-4866-a102-0b33d84ed0fb" providerId="ADAL" clId="{0CFAB017-1AE4-4688-A483-948FE53741DE}" dt="2023-11-17T18:52:33.046" v="32"/>
          <ac:spMkLst>
            <pc:docMk/>
            <pc:sldMk cId="41590706" sldId="449"/>
            <ac:spMk id="7" creationId="{143A8AAF-7F27-EBEA-0C34-4889CB7FE5F5}"/>
          </ac:spMkLst>
        </pc:spChg>
        <pc:spChg chg="add mod">
          <ac:chgData name="Brian Cournoyer" userId="ff40da78-28c8-4866-a102-0b33d84ed0fb" providerId="ADAL" clId="{0CFAB017-1AE4-4688-A483-948FE53741DE}" dt="2023-11-17T18:52:38.746" v="39" actId="20577"/>
          <ac:spMkLst>
            <pc:docMk/>
            <pc:sldMk cId="41590706" sldId="449"/>
            <ac:spMk id="8" creationId="{4BB0AB13-8BF1-BD01-A3BF-AE23504752B0}"/>
          </ac:spMkLst>
        </pc:spChg>
        <pc:spChg chg="add mod">
          <ac:chgData name="Brian Cournoyer" userId="ff40da78-28c8-4866-a102-0b33d84ed0fb" providerId="ADAL" clId="{0CFAB017-1AE4-4688-A483-948FE53741DE}" dt="2023-11-17T18:52:51.912" v="40"/>
          <ac:spMkLst>
            <pc:docMk/>
            <pc:sldMk cId="41590706" sldId="449"/>
            <ac:spMk id="9" creationId="{496EC4FC-DFD5-1BB8-ABF3-C5738EE94032}"/>
          </ac:spMkLst>
        </pc:spChg>
        <pc:picChg chg="add mod">
          <ac:chgData name="Brian Cournoyer" userId="ff40da78-28c8-4866-a102-0b33d84ed0fb" providerId="ADAL" clId="{0CFAB017-1AE4-4688-A483-948FE53741DE}" dt="2023-11-17T18:52:33.046" v="32"/>
          <ac:picMkLst>
            <pc:docMk/>
            <pc:sldMk cId="41590706" sldId="449"/>
            <ac:picMk id="10" creationId="{2B864976-86B5-9371-B362-3FB586D973C9}"/>
          </ac:picMkLst>
        </pc:picChg>
      </pc:sldChg>
      <pc:sldChg chg="del">
        <pc:chgData name="Brian Cournoyer" userId="ff40da78-28c8-4866-a102-0b33d84ed0fb" providerId="ADAL" clId="{0CFAB017-1AE4-4688-A483-948FE53741DE}" dt="2023-11-21T22:43:23.567" v="48" actId="47"/>
        <pc:sldMkLst>
          <pc:docMk/>
          <pc:sldMk cId="3442485513" sldId="450"/>
        </pc:sldMkLst>
      </pc:sldChg>
      <pc:sldChg chg="add del">
        <pc:chgData name="Brian Cournoyer" userId="ff40da78-28c8-4866-a102-0b33d84ed0fb" providerId="ADAL" clId="{0CFAB017-1AE4-4688-A483-948FE53741DE}" dt="2023-11-17T18:52:54.263" v="41" actId="47"/>
        <pc:sldMkLst>
          <pc:docMk/>
          <pc:sldMk cId="1100490393" sldId="451"/>
        </pc:sldMkLst>
      </pc:sldChg>
      <pc:sldMasterChg chg="addSp delSp modSp mod modSldLayout">
        <pc:chgData name="Brian Cournoyer" userId="ff40da78-28c8-4866-a102-0b33d84ed0fb" providerId="ADAL" clId="{0CFAB017-1AE4-4688-A483-948FE53741DE}" dt="2023-11-17T18:48:00.517" v="17"/>
        <pc:sldMasterMkLst>
          <pc:docMk/>
          <pc:sldMasterMk cId="744674999" sldId="2147483698"/>
        </pc:sldMasterMkLst>
        <pc:picChg chg="add mod">
          <ac:chgData name="Brian Cournoyer" userId="ff40da78-28c8-4866-a102-0b33d84ed0fb" providerId="ADAL" clId="{0CFAB017-1AE4-4688-A483-948FE53741DE}" dt="2023-11-17T18:47:36.400" v="13"/>
          <ac:picMkLst>
            <pc:docMk/>
            <pc:sldMasterMk cId="744674999" sldId="2147483698"/>
            <ac:picMk id="2" creationId="{A62C8CA7-353A-DFDC-B428-CC18253CB20B}"/>
          </ac:picMkLst>
        </pc:picChg>
        <pc:picChg chg="del">
          <ac:chgData name="Brian Cournoyer" userId="ff40da78-28c8-4866-a102-0b33d84ed0fb" providerId="ADAL" clId="{0CFAB017-1AE4-4688-A483-948FE53741DE}" dt="2023-11-17T18:47:34.834" v="12" actId="478"/>
          <ac:picMkLst>
            <pc:docMk/>
            <pc:sldMasterMk cId="744674999" sldId="2147483698"/>
            <ac:picMk id="3" creationId="{00000000-0000-0000-0000-000000000000}"/>
          </ac:picMkLst>
        </pc:picChg>
        <pc:sldLayoutChg chg="delSp mod">
          <pc:chgData name="Brian Cournoyer" userId="ff40da78-28c8-4866-a102-0b33d84ed0fb" providerId="ADAL" clId="{0CFAB017-1AE4-4688-A483-948FE53741DE}" dt="2023-11-17T18:47:46.234" v="14" actId="478"/>
          <pc:sldLayoutMkLst>
            <pc:docMk/>
            <pc:sldMasterMk cId="744674999" sldId="2147483698"/>
            <pc:sldLayoutMk cId="360481306" sldId="2147483702"/>
          </pc:sldLayoutMkLst>
          <pc:spChg chg="del">
            <ac:chgData name="Brian Cournoyer" userId="ff40da78-28c8-4866-a102-0b33d84ed0fb" providerId="ADAL" clId="{0CFAB017-1AE4-4688-A483-948FE53741DE}" dt="2023-11-17T18:47:46.234" v="14" actId="478"/>
            <ac:spMkLst>
              <pc:docMk/>
              <pc:sldMasterMk cId="744674999" sldId="2147483698"/>
              <pc:sldLayoutMk cId="360481306" sldId="2147483702"/>
              <ac:spMk id="13" creationId="{00000000-0000-0000-0000-000000000000}"/>
            </ac:spMkLst>
          </pc:spChg>
        </pc:sldLayoutChg>
        <pc:sldLayoutChg chg="addSp delSp modSp mod">
          <pc:chgData name="Brian Cournoyer" userId="ff40da78-28c8-4866-a102-0b33d84ed0fb" providerId="ADAL" clId="{0CFAB017-1AE4-4688-A483-948FE53741DE}" dt="2023-11-17T18:48:00.517" v="17"/>
          <pc:sldLayoutMkLst>
            <pc:docMk/>
            <pc:sldMasterMk cId="744674999" sldId="2147483698"/>
            <pc:sldLayoutMk cId="1117444855" sldId="2147483703"/>
          </pc:sldLayoutMkLst>
          <pc:spChg chg="del">
            <ac:chgData name="Brian Cournoyer" userId="ff40da78-28c8-4866-a102-0b33d84ed0fb" providerId="ADAL" clId="{0CFAB017-1AE4-4688-A483-948FE53741DE}" dt="2023-11-17T18:47:48.250" v="15" actId="478"/>
            <ac:spMkLst>
              <pc:docMk/>
              <pc:sldMasterMk cId="744674999" sldId="2147483698"/>
              <pc:sldLayoutMk cId="1117444855" sldId="2147483703"/>
              <ac:spMk id="5" creationId="{00000000-0000-0000-0000-000000000000}"/>
            </ac:spMkLst>
          </pc:spChg>
          <pc:picChg chg="add mod">
            <ac:chgData name="Brian Cournoyer" userId="ff40da78-28c8-4866-a102-0b33d84ed0fb" providerId="ADAL" clId="{0CFAB017-1AE4-4688-A483-948FE53741DE}" dt="2023-11-17T18:48:00.517" v="17"/>
            <ac:picMkLst>
              <pc:docMk/>
              <pc:sldMasterMk cId="744674999" sldId="2147483698"/>
              <pc:sldLayoutMk cId="1117444855" sldId="2147483703"/>
              <ac:picMk id="2" creationId="{FC08234D-9660-DDF5-7132-CA8B7F9E855E}"/>
            </ac:picMkLst>
          </pc:picChg>
          <pc:picChg chg="del">
            <ac:chgData name="Brian Cournoyer" userId="ff40da78-28c8-4866-a102-0b33d84ed0fb" providerId="ADAL" clId="{0CFAB017-1AE4-4688-A483-948FE53741DE}" dt="2023-11-17T18:47:59.300" v="16" actId="478"/>
            <ac:picMkLst>
              <pc:docMk/>
              <pc:sldMasterMk cId="744674999" sldId="2147483698"/>
              <pc:sldLayoutMk cId="1117444855" sldId="2147483703"/>
              <ac:picMk id="7" creationId="{53C82BEB-D4A8-449B-9462-CAD538D850F1}"/>
            </ac:picMkLst>
          </pc:picChg>
        </pc:sldLayoutChg>
        <pc:sldLayoutChg chg="addSp delSp modSp mod">
          <pc:chgData name="Brian Cournoyer" userId="ff40da78-28c8-4866-a102-0b33d84ed0fb" providerId="ADAL" clId="{0CFAB017-1AE4-4688-A483-948FE53741DE}" dt="2023-11-17T18:47:23.900" v="11"/>
          <pc:sldLayoutMkLst>
            <pc:docMk/>
            <pc:sldMasterMk cId="744674999" sldId="2147483698"/>
            <pc:sldLayoutMk cId="1407303789" sldId="2147483729"/>
          </pc:sldLayoutMkLst>
          <pc:picChg chg="add mod">
            <ac:chgData name="Brian Cournoyer" userId="ff40da78-28c8-4866-a102-0b33d84ed0fb" providerId="ADAL" clId="{0CFAB017-1AE4-4688-A483-948FE53741DE}" dt="2023-11-17T18:47:23.900" v="11"/>
            <ac:picMkLst>
              <pc:docMk/>
              <pc:sldMasterMk cId="744674999" sldId="2147483698"/>
              <pc:sldLayoutMk cId="1407303789" sldId="2147483729"/>
              <ac:picMk id="2" creationId="{5D5BF19D-2909-EA83-D383-600FED9E4F71}"/>
            </ac:picMkLst>
          </pc:picChg>
          <pc:picChg chg="del">
            <ac:chgData name="Brian Cournoyer" userId="ff40da78-28c8-4866-a102-0b33d84ed0fb" providerId="ADAL" clId="{0CFAB017-1AE4-4688-A483-948FE53741DE}" dt="2023-11-17T18:47:22.501" v="10" actId="478"/>
            <ac:picMkLst>
              <pc:docMk/>
              <pc:sldMasterMk cId="744674999" sldId="2147483698"/>
              <pc:sldLayoutMk cId="1407303789" sldId="2147483729"/>
              <ac:picMk id="12" creationId="{CCD89A33-163C-4DB3-BA39-577D5B60F7B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EA9F81A-CDC7-4E92-A840-FD4F55FFBE0A}" type="datetimeFigureOut">
              <a:rPr lang="en-US" smtClean="0"/>
              <a:t>12/21/2023</a:t>
            </a:fld>
            <a:endParaRPr lang="en-US" dirty="0"/>
          </a:p>
        </p:txBody>
      </p:sp>
      <p:sp>
        <p:nvSpPr>
          <p:cNvPr id="4" name="Slide Image Placeholder 3"/>
          <p:cNvSpPr>
            <a:spLocks noGrp="1" noRot="1" noChangeAspect="1"/>
          </p:cNvSpPr>
          <p:nvPr>
            <p:ph type="sldImg" idx="2"/>
          </p:nvPr>
        </p:nvSpPr>
        <p:spPr>
          <a:xfrm>
            <a:off x="719138" y="1162050"/>
            <a:ext cx="557212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83F96C0-00F5-4D3E-8132-FB0470A20B7E}" type="slidenum">
              <a:rPr lang="en-US" smtClean="0"/>
              <a:t>‹#›</a:t>
            </a:fld>
            <a:endParaRPr lang="en-US" dirty="0"/>
          </a:p>
        </p:txBody>
      </p:sp>
    </p:spTree>
    <p:extLst>
      <p:ext uri="{BB962C8B-B14F-4D97-AF65-F5344CB8AC3E}">
        <p14:creationId xmlns:p14="http://schemas.microsoft.com/office/powerpoint/2010/main" val="3929032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883F96C0-00F5-4D3E-8132-FB0470A20B7E}" type="slidenum">
              <a:rPr lang="en-US" smtClean="0"/>
              <a:t>1</a:t>
            </a:fld>
            <a:endParaRPr lang="en-US" dirty="0"/>
          </a:p>
        </p:txBody>
      </p:sp>
    </p:spTree>
    <p:extLst>
      <p:ext uri="{BB962C8B-B14F-4D97-AF65-F5344CB8AC3E}">
        <p14:creationId xmlns:p14="http://schemas.microsoft.com/office/powerpoint/2010/main" val="1968633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939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Suggested opening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Term Insurance offers you that ability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057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311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947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Suggested opening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Term Insurance offers you that ability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629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169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64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19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56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883F96C0-00F5-4D3E-8132-FB0470A20B7E}" type="slidenum">
              <a:rPr lang="en-US" smtClean="0"/>
              <a:t>3</a:t>
            </a:fld>
            <a:endParaRPr lang="en-US" dirty="0"/>
          </a:p>
        </p:txBody>
      </p:sp>
    </p:spTree>
    <p:extLst>
      <p:ext uri="{BB962C8B-B14F-4D97-AF65-F5344CB8AC3E}">
        <p14:creationId xmlns:p14="http://schemas.microsoft.com/office/powerpoint/2010/main" val="194352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679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F96C0-00F5-4D3E-8132-FB0470A20B7E}" type="slidenum">
              <a:rPr lang="en-US" smtClean="0"/>
              <a:t>6</a:t>
            </a:fld>
            <a:endParaRPr lang="en-US" dirty="0"/>
          </a:p>
        </p:txBody>
      </p:sp>
    </p:spTree>
    <p:extLst>
      <p:ext uri="{BB962C8B-B14F-4D97-AF65-F5344CB8AC3E}">
        <p14:creationId xmlns:p14="http://schemas.microsoft.com/office/powerpoint/2010/main" val="995880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9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F96C0-00F5-4D3E-8132-FB0470A20B7E}" type="slidenum">
              <a:rPr lang="en-US" smtClean="0"/>
              <a:t>8</a:t>
            </a:fld>
            <a:endParaRPr lang="en-US" dirty="0"/>
          </a:p>
        </p:txBody>
      </p:sp>
    </p:spTree>
    <p:extLst>
      <p:ext uri="{BB962C8B-B14F-4D97-AF65-F5344CB8AC3E}">
        <p14:creationId xmlns:p14="http://schemas.microsoft.com/office/powerpoint/2010/main" val="427684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9798C-A0CF-42B7-A734-4288474021B2}"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28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F96C0-00F5-4D3E-8132-FB0470A20B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7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02_Divider Slide">
    <p:bg>
      <p:bgPr>
        <a:solidFill>
          <a:srgbClr val="A6D1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465" y="1281345"/>
            <a:ext cx="7832035" cy="1180903"/>
          </a:xfrm>
        </p:spPr>
        <p:txBody>
          <a:bodyPr anchor="b"/>
          <a:lstStyle>
            <a:lvl1pPr>
              <a:lnSpc>
                <a:spcPts val="4600"/>
              </a:lnSpc>
              <a:defRPr sz="4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42900" y="2562691"/>
            <a:ext cx="7848600" cy="410749"/>
          </a:xfrm>
        </p:spPr>
        <p:txBody>
          <a:bodyPr>
            <a:spAutoFit/>
          </a:bodyPr>
          <a:lstStyle>
            <a:lvl1pPr marL="0" indent="0">
              <a:lnSpc>
                <a:spcPts val="3200"/>
              </a:lnSpc>
              <a:buNone/>
              <a:defRPr sz="2800" b="1">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7">
            <a:extLst>
              <a:ext uri="{FF2B5EF4-FFF2-40B4-BE49-F238E27FC236}">
                <a16:creationId xmlns:a16="http://schemas.microsoft.com/office/drawing/2014/main" id="{CE5213BE-45ED-E540-8928-1DDF000B8CF2}"/>
              </a:ext>
            </a:extLst>
          </p:cNvPr>
          <p:cNvSpPr>
            <a:spLocks noGrp="1"/>
          </p:cNvSpPr>
          <p:nvPr>
            <p:ph type="sldNum" sz="quarter" idx="10"/>
          </p:nvPr>
        </p:nvSpPr>
        <p:spPr/>
        <p:txBody>
          <a:bodyPr/>
          <a:lstStyle>
            <a:lvl1pPr>
              <a:defRPr>
                <a:solidFill>
                  <a:schemeClr val="tx1"/>
                </a:solidFill>
              </a:defRPr>
            </a:lvl1pPr>
          </a:lstStyle>
          <a:p>
            <a:fld id="{09ADD7EF-3803-4FBB-B53B-5BCECB12F6DC}" type="slidenum">
              <a:rPr lang="fr-CA" smtClean="0"/>
              <a:pPr/>
              <a:t>‹#›</a:t>
            </a:fld>
            <a:endParaRPr lang="fr-CA" dirty="0"/>
          </a:p>
        </p:txBody>
      </p:sp>
      <p:pic>
        <p:nvPicPr>
          <p:cNvPr id="4" name="Picture 3">
            <a:extLst>
              <a:ext uri="{FF2B5EF4-FFF2-40B4-BE49-F238E27FC236}">
                <a16:creationId xmlns:a16="http://schemas.microsoft.com/office/drawing/2014/main" id="{1E8FBE2F-80F8-F591-2293-F33AB15D60F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7410" r="37433"/>
          <a:stretch/>
        </p:blipFill>
        <p:spPr>
          <a:xfrm>
            <a:off x="7385050" y="-52604"/>
            <a:ext cx="1758950" cy="1010585"/>
          </a:xfrm>
          <a:prstGeom prst="rect">
            <a:avLst/>
          </a:prstGeom>
        </p:spPr>
      </p:pic>
    </p:spTree>
    <p:extLst>
      <p:ext uri="{BB962C8B-B14F-4D97-AF65-F5344CB8AC3E}">
        <p14:creationId xmlns:p14="http://schemas.microsoft.com/office/powerpoint/2010/main" val="4095748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804">
          <p15:clr>
            <a:srgbClr val="FBAE40"/>
          </p15:clr>
        </p15:guide>
        <p15:guide id="2" pos="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06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431801" y="669070"/>
            <a:ext cx="4839446" cy="1010391"/>
          </a:xfrm>
        </p:spPr>
        <p:txBody>
          <a:bodyPr anchor="b" anchorCtr="0"/>
          <a:lstStyle>
            <a:lvl1pPr>
              <a:lnSpc>
                <a:spcPct val="90000"/>
              </a:lnSpc>
              <a:defRPr sz="23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431801" y="1756812"/>
            <a:ext cx="4839446" cy="986114"/>
          </a:xfrm>
        </p:spPr>
        <p:txBody>
          <a:bodyPr/>
          <a:lstStyle>
            <a:lvl1pPr marL="0" indent="0">
              <a:lnSpc>
                <a:spcPct val="90000"/>
              </a:lnSpc>
              <a:spcBef>
                <a:spcPts val="0"/>
              </a:spcBef>
              <a:buNone/>
              <a:defRPr sz="23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6" name="Text Placeholder 4"/>
          <p:cNvSpPr>
            <a:spLocks noGrp="1"/>
          </p:cNvSpPr>
          <p:nvPr>
            <p:ph type="body" sz="quarter" idx="11"/>
          </p:nvPr>
        </p:nvSpPr>
        <p:spPr>
          <a:xfrm>
            <a:off x="431801" y="2772355"/>
            <a:ext cx="4839446" cy="245908"/>
          </a:xfrm>
        </p:spPr>
        <p:txBody>
          <a:bodyPr/>
          <a:lstStyle>
            <a:lvl1pPr marL="0" indent="0">
              <a:lnSpc>
                <a:spcPts val="1576"/>
              </a:lnSpc>
              <a:buNone/>
              <a:defRPr sz="130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0" name="Text Placeholder 4"/>
          <p:cNvSpPr>
            <a:spLocks noGrp="1"/>
          </p:cNvSpPr>
          <p:nvPr>
            <p:ph type="body" sz="quarter" idx="12"/>
          </p:nvPr>
        </p:nvSpPr>
        <p:spPr>
          <a:xfrm>
            <a:off x="431801" y="3158497"/>
            <a:ext cx="4839446" cy="245908"/>
          </a:xfrm>
        </p:spPr>
        <p:txBody>
          <a:bodyPr/>
          <a:lstStyle>
            <a:lvl1pPr marL="0" indent="0">
              <a:lnSpc>
                <a:spcPts val="1576"/>
              </a:lnSpc>
              <a:buNone/>
              <a:defRPr sz="1300" b="1"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1" name="Text Placeholder 4"/>
          <p:cNvSpPr>
            <a:spLocks noGrp="1"/>
          </p:cNvSpPr>
          <p:nvPr>
            <p:ph type="body" sz="quarter" idx="13"/>
          </p:nvPr>
        </p:nvSpPr>
        <p:spPr>
          <a:xfrm>
            <a:off x="431801" y="3366219"/>
            <a:ext cx="4839446" cy="245908"/>
          </a:xfrm>
        </p:spPr>
        <p:txBody>
          <a:bodyPr/>
          <a:lstStyle>
            <a:lvl1pPr marL="0" indent="0">
              <a:lnSpc>
                <a:spcPts val="1576"/>
              </a:lnSpc>
              <a:buNone/>
              <a:defRPr sz="1300" b="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3968948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1042416" y="1613209"/>
            <a:ext cx="7772400" cy="1010391"/>
          </a:xfrm>
        </p:spPr>
        <p:txBody>
          <a:bodyPr anchor="b" anchorCtr="0"/>
          <a:lstStyle>
            <a:lvl1pPr>
              <a:lnSpc>
                <a:spcPct val="90000"/>
              </a:lnSpc>
              <a:defRPr sz="36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1042416" y="2708383"/>
            <a:ext cx="7772400" cy="986114"/>
          </a:xfrm>
        </p:spPr>
        <p:txBody>
          <a:bodyPr/>
          <a:lstStyle>
            <a:lvl1pPr marL="0" indent="0">
              <a:lnSpc>
                <a:spcPct val="90000"/>
              </a:lnSpc>
              <a:spcBef>
                <a:spcPts val="0"/>
              </a:spcBef>
              <a:buNone/>
              <a:defRPr sz="2300" b="1"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36048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rgbClr val="5BBBB7"/>
        </a:solid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1043607" y="669242"/>
            <a:ext cx="7772400" cy="1010391"/>
          </a:xfrm>
        </p:spPr>
        <p:txBody>
          <a:bodyPr anchor="b" anchorCtr="0"/>
          <a:lstStyle>
            <a:lvl1pPr>
              <a:lnSpc>
                <a:spcPct val="90000"/>
              </a:lnSpc>
              <a:defRPr sz="3600" b="1" i="0">
                <a:solidFill>
                  <a:srgbClr val="FFFFFF"/>
                </a:solidFill>
              </a:defRPr>
            </a:lvl1pPr>
          </a:lstStyle>
          <a:p>
            <a:pPr lvl="0"/>
            <a:r>
              <a:rPr lang="en-US" noProof="0" dirty="0"/>
              <a:t>Click to edit Master title style</a:t>
            </a:r>
          </a:p>
        </p:txBody>
      </p:sp>
      <p:pic>
        <p:nvPicPr>
          <p:cNvPr id="2" name="Graphic 1" descr="150 years of Foresters Financial logo. Helping is who we are. Visit foresters.com to see how we can help you.">
            <a:extLst>
              <a:ext uri="{FF2B5EF4-FFF2-40B4-BE49-F238E27FC236}">
                <a16:creationId xmlns:a16="http://schemas.microsoft.com/office/drawing/2014/main" id="{FC08234D-9660-DDF5-7132-CA8B7F9E855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521"/>
          <a:stretch/>
        </p:blipFill>
        <p:spPr>
          <a:xfrm>
            <a:off x="0" y="3926329"/>
            <a:ext cx="4096694" cy="934025"/>
          </a:xfrm>
          <a:prstGeom prst="rect">
            <a:avLst/>
          </a:prstGeom>
        </p:spPr>
      </p:pic>
    </p:spTree>
    <p:extLst>
      <p:ext uri="{BB962C8B-B14F-4D97-AF65-F5344CB8AC3E}">
        <p14:creationId xmlns:p14="http://schemas.microsoft.com/office/powerpoint/2010/main" val="1117444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Header">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29768" y="274320"/>
            <a:ext cx="6998554" cy="4389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lang="en-GB" sz="2200" dirty="0" smtClean="0"/>
            </a:lvl1pPr>
          </a:lstStyle>
          <a:p>
            <a:pPr lvl="0"/>
            <a:r>
              <a:rPr lang="en-US" dirty="0"/>
              <a:t>Click to edit Master title style</a:t>
            </a:r>
            <a:endParaRPr lang="en-GB" dirty="0"/>
          </a:p>
        </p:txBody>
      </p:sp>
      <p:sp>
        <p:nvSpPr>
          <p:cNvPr id="9" name="Text Placeholder 13"/>
          <p:cNvSpPr>
            <a:spLocks noGrp="1"/>
          </p:cNvSpPr>
          <p:nvPr>
            <p:ph type="body" sz="quarter" idx="11"/>
          </p:nvPr>
        </p:nvSpPr>
        <p:spPr>
          <a:xfrm>
            <a:off x="431800" y="1343305"/>
            <a:ext cx="8451850" cy="372373"/>
          </a:xfrm>
        </p:spPr>
        <p:txBody>
          <a:bodyPr/>
          <a:lstStyle>
            <a:lvl1pPr marL="0" indent="0">
              <a:buFontTx/>
              <a:buNone/>
              <a:defRPr b="1">
                <a:solidFill>
                  <a:srgbClr val="4D4D4D"/>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2" name="Text Placeholder 13"/>
          <p:cNvSpPr>
            <a:spLocks noGrp="1"/>
          </p:cNvSpPr>
          <p:nvPr>
            <p:ph type="body" sz="quarter" idx="12"/>
          </p:nvPr>
        </p:nvSpPr>
        <p:spPr>
          <a:xfrm>
            <a:off x="431800" y="722376"/>
            <a:ext cx="6995160" cy="372373"/>
          </a:xfrm>
        </p:spPr>
        <p:txBody>
          <a:bodyPr/>
          <a:lstStyle>
            <a:lvl1pPr marL="0" indent="0">
              <a:buFontTx/>
              <a:buNone/>
              <a:defRPr sz="2200" b="0">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643418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sclaimer">
    <p:bg>
      <p:bgPr>
        <a:solidFill>
          <a:schemeClr val="accent2"/>
        </a:solidFill>
        <a:effectLst/>
      </p:bgPr>
    </p:bg>
    <p:spTree>
      <p:nvGrpSpPr>
        <p:cNvPr id="1" name=""/>
        <p:cNvGrpSpPr/>
        <p:nvPr/>
      </p:nvGrpSpPr>
      <p:grpSpPr>
        <a:xfrm>
          <a:off x="0" y="0"/>
          <a:ext cx="0" cy="0"/>
          <a:chOff x="0" y="0"/>
          <a:chExt cx="0" cy="0"/>
        </a:xfrm>
      </p:grpSpPr>
      <p:sp>
        <p:nvSpPr>
          <p:cNvPr id="9" name="Text Placeholder 13"/>
          <p:cNvSpPr>
            <a:spLocks noGrp="1"/>
          </p:cNvSpPr>
          <p:nvPr>
            <p:ph type="body" sz="quarter" idx="11"/>
          </p:nvPr>
        </p:nvSpPr>
        <p:spPr>
          <a:xfrm>
            <a:off x="431800" y="1339588"/>
            <a:ext cx="8044688" cy="3278131"/>
          </a:xfrm>
        </p:spPr>
        <p:txBody>
          <a:bodyPr/>
          <a:lstStyle>
            <a:lvl1pPr marL="0" indent="0">
              <a:buClr>
                <a:schemeClr val="bg1"/>
              </a:buClr>
              <a:buFont typeface="Wingdings" pitchFamily="2" charset="2"/>
              <a:buNone/>
              <a:defRPr sz="1400" b="1">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a:t>
            </a:r>
          </a:p>
        </p:txBody>
      </p:sp>
      <p:sp>
        <p:nvSpPr>
          <p:cNvPr id="12" name="Text Placeholder 13"/>
          <p:cNvSpPr>
            <a:spLocks noGrp="1"/>
          </p:cNvSpPr>
          <p:nvPr>
            <p:ph type="body" sz="quarter" idx="12"/>
          </p:nvPr>
        </p:nvSpPr>
        <p:spPr>
          <a:xfrm>
            <a:off x="431800" y="719984"/>
            <a:ext cx="8044688" cy="372373"/>
          </a:xfrm>
        </p:spPr>
        <p:txBody>
          <a:bodyPr/>
          <a:lstStyle>
            <a:lvl1pPr marL="0" indent="0">
              <a:buFontTx/>
              <a:buNone/>
              <a:defRPr sz="2200" b="1">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147895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431801" y="669070"/>
            <a:ext cx="3696446" cy="1010391"/>
          </a:xfrm>
        </p:spPr>
        <p:txBody>
          <a:bodyPr anchor="b" anchorCtr="0"/>
          <a:lstStyle>
            <a:lvl1pPr>
              <a:lnSpc>
                <a:spcPct val="90000"/>
              </a:lnSpc>
              <a:defRPr sz="23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431801" y="1756812"/>
            <a:ext cx="3696446" cy="986114"/>
          </a:xfrm>
        </p:spPr>
        <p:txBody>
          <a:bodyPr/>
          <a:lstStyle>
            <a:lvl1pPr marL="0" indent="0">
              <a:lnSpc>
                <a:spcPct val="90000"/>
              </a:lnSpc>
              <a:spcBef>
                <a:spcPts val="0"/>
              </a:spcBef>
              <a:buNone/>
              <a:defRPr sz="23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6" name="Text Placeholder 4"/>
          <p:cNvSpPr>
            <a:spLocks noGrp="1"/>
          </p:cNvSpPr>
          <p:nvPr>
            <p:ph type="body" sz="quarter" idx="11"/>
          </p:nvPr>
        </p:nvSpPr>
        <p:spPr>
          <a:xfrm>
            <a:off x="431801" y="2772355"/>
            <a:ext cx="3696446" cy="245908"/>
          </a:xfrm>
        </p:spPr>
        <p:txBody>
          <a:bodyPr/>
          <a:lstStyle>
            <a:lvl1pPr marL="0" indent="0">
              <a:lnSpc>
                <a:spcPts val="1576"/>
              </a:lnSpc>
              <a:buNone/>
              <a:defRPr sz="130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0" name="Text Placeholder 4"/>
          <p:cNvSpPr>
            <a:spLocks noGrp="1"/>
          </p:cNvSpPr>
          <p:nvPr>
            <p:ph type="body" sz="quarter" idx="12"/>
          </p:nvPr>
        </p:nvSpPr>
        <p:spPr>
          <a:xfrm>
            <a:off x="431801" y="3158497"/>
            <a:ext cx="3696446" cy="245908"/>
          </a:xfrm>
        </p:spPr>
        <p:txBody>
          <a:bodyPr/>
          <a:lstStyle>
            <a:lvl1pPr marL="0" indent="0">
              <a:lnSpc>
                <a:spcPts val="1576"/>
              </a:lnSpc>
              <a:buNone/>
              <a:defRPr sz="1300" b="1"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1" name="Text Placeholder 4"/>
          <p:cNvSpPr>
            <a:spLocks noGrp="1"/>
          </p:cNvSpPr>
          <p:nvPr>
            <p:ph type="body" sz="quarter" idx="13"/>
          </p:nvPr>
        </p:nvSpPr>
        <p:spPr>
          <a:xfrm>
            <a:off x="431801" y="3366219"/>
            <a:ext cx="3696446" cy="245908"/>
          </a:xfrm>
        </p:spPr>
        <p:txBody>
          <a:bodyPr/>
          <a:lstStyle>
            <a:lvl1pPr marL="0" indent="0">
              <a:lnSpc>
                <a:spcPts val="1576"/>
              </a:lnSpc>
              <a:buNone/>
              <a:defRPr sz="1300" b="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pic>
        <p:nvPicPr>
          <p:cNvPr id="2" name="Graphic 1" descr="150 Years of Foresters Financial logo">
            <a:extLst>
              <a:ext uri="{FF2B5EF4-FFF2-40B4-BE49-F238E27FC236}">
                <a16:creationId xmlns:a16="http://schemas.microsoft.com/office/drawing/2014/main" id="{5D5BF19D-2909-EA83-D383-600FED9E4F7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184" r="47292"/>
          <a:stretch/>
        </p:blipFill>
        <p:spPr>
          <a:xfrm>
            <a:off x="-1" y="3918082"/>
            <a:ext cx="2326106" cy="939668"/>
          </a:xfrm>
          <a:prstGeom prst="rect">
            <a:avLst/>
          </a:prstGeom>
        </p:spPr>
      </p:pic>
    </p:spTree>
    <p:extLst>
      <p:ext uri="{BB962C8B-B14F-4D97-AF65-F5344CB8AC3E}">
        <p14:creationId xmlns:p14="http://schemas.microsoft.com/office/powerpoint/2010/main" val="1407303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431801" y="669070"/>
            <a:ext cx="4839446" cy="1010391"/>
          </a:xfrm>
        </p:spPr>
        <p:txBody>
          <a:bodyPr anchor="b" anchorCtr="0"/>
          <a:lstStyle>
            <a:lvl1pPr>
              <a:lnSpc>
                <a:spcPct val="90000"/>
              </a:lnSpc>
              <a:defRPr sz="2300" b="1" i="0">
                <a:solidFill>
                  <a:srgbClr val="FFFFFF"/>
                </a:solidFill>
              </a:defRPr>
            </a:lvl1pPr>
          </a:lstStyle>
          <a:p>
            <a:pPr lvl="0"/>
            <a:r>
              <a:rPr lang="en-US" noProof="0" dirty="0"/>
              <a:t>Click to edit Master title style</a:t>
            </a:r>
          </a:p>
        </p:txBody>
      </p:sp>
      <p:sp>
        <p:nvSpPr>
          <p:cNvPr id="9" name="Text Placeholder 4"/>
          <p:cNvSpPr>
            <a:spLocks noGrp="1"/>
          </p:cNvSpPr>
          <p:nvPr>
            <p:ph type="body" sz="quarter" idx="10"/>
          </p:nvPr>
        </p:nvSpPr>
        <p:spPr>
          <a:xfrm>
            <a:off x="431801" y="1756812"/>
            <a:ext cx="4839446" cy="986114"/>
          </a:xfrm>
        </p:spPr>
        <p:txBody>
          <a:bodyPr/>
          <a:lstStyle>
            <a:lvl1pPr marL="0" indent="0">
              <a:lnSpc>
                <a:spcPct val="90000"/>
              </a:lnSpc>
              <a:spcBef>
                <a:spcPts val="0"/>
              </a:spcBef>
              <a:buNone/>
              <a:defRPr sz="23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6" name="Text Placeholder 4"/>
          <p:cNvSpPr>
            <a:spLocks noGrp="1"/>
          </p:cNvSpPr>
          <p:nvPr>
            <p:ph type="body" sz="quarter" idx="11"/>
          </p:nvPr>
        </p:nvSpPr>
        <p:spPr>
          <a:xfrm>
            <a:off x="431801" y="2772355"/>
            <a:ext cx="4839446" cy="245908"/>
          </a:xfrm>
        </p:spPr>
        <p:txBody>
          <a:bodyPr/>
          <a:lstStyle>
            <a:lvl1pPr marL="0" indent="0">
              <a:lnSpc>
                <a:spcPts val="1576"/>
              </a:lnSpc>
              <a:buNone/>
              <a:defRPr sz="130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0" name="Text Placeholder 4"/>
          <p:cNvSpPr>
            <a:spLocks noGrp="1"/>
          </p:cNvSpPr>
          <p:nvPr>
            <p:ph type="body" sz="quarter" idx="12"/>
          </p:nvPr>
        </p:nvSpPr>
        <p:spPr>
          <a:xfrm>
            <a:off x="431801" y="3158497"/>
            <a:ext cx="4839446" cy="245908"/>
          </a:xfrm>
        </p:spPr>
        <p:txBody>
          <a:bodyPr/>
          <a:lstStyle>
            <a:lvl1pPr marL="0" indent="0">
              <a:lnSpc>
                <a:spcPts val="1576"/>
              </a:lnSpc>
              <a:buNone/>
              <a:defRPr sz="1300" b="1"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
        <p:nvSpPr>
          <p:cNvPr id="11" name="Text Placeholder 4"/>
          <p:cNvSpPr>
            <a:spLocks noGrp="1"/>
          </p:cNvSpPr>
          <p:nvPr>
            <p:ph type="body" sz="quarter" idx="13"/>
          </p:nvPr>
        </p:nvSpPr>
        <p:spPr>
          <a:xfrm>
            <a:off x="431801" y="3366219"/>
            <a:ext cx="4839446" cy="245908"/>
          </a:xfrm>
        </p:spPr>
        <p:txBody>
          <a:bodyPr/>
          <a:lstStyle>
            <a:lvl1pPr marL="0" indent="0">
              <a:lnSpc>
                <a:spcPts val="1576"/>
              </a:lnSpc>
              <a:buNone/>
              <a:defRPr sz="1300" b="0" i="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786827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3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31800" y="272565"/>
            <a:ext cx="7550150" cy="44111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endParaRPr lang="en-GB" dirty="0"/>
          </a:p>
        </p:txBody>
      </p:sp>
      <p:sp>
        <p:nvSpPr>
          <p:cNvPr id="12" name="Rectangle 3"/>
          <p:cNvSpPr>
            <a:spLocks noGrp="1" noChangeArrowheads="1"/>
          </p:cNvSpPr>
          <p:nvPr>
            <p:ph type="body" idx="1"/>
          </p:nvPr>
        </p:nvSpPr>
        <p:spPr bwMode="auto">
          <a:xfrm>
            <a:off x="431799" y="1715660"/>
            <a:ext cx="8293101" cy="287864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p:cNvSpPr txBox="1">
            <a:spLocks/>
          </p:cNvSpPr>
          <p:nvPr userDrawn="1"/>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96646C-D2FC-4A20-874F-EEDD798FACF8}" type="slidenum">
              <a:rPr lang="en-US" smtClean="0"/>
              <a:pPr/>
              <a:t>‹#›</a:t>
            </a:fld>
            <a:endParaRPr lang="en-US" dirty="0"/>
          </a:p>
        </p:txBody>
      </p:sp>
      <p:pic>
        <p:nvPicPr>
          <p:cNvPr id="2" name="Picture 3">
            <a:extLst>
              <a:ext uri="{FF2B5EF4-FFF2-40B4-BE49-F238E27FC236}">
                <a16:creationId xmlns:a16="http://schemas.microsoft.com/office/drawing/2014/main" id="{A62C8CA7-353A-DFDC-B428-CC18253CB20B}"/>
              </a:ext>
              <a:ext uri="{C183D7F6-B498-43B3-948B-1728B52AA6E4}">
                <adec:decorative xmlns:adec="http://schemas.microsoft.com/office/drawing/2017/decorative" val="1"/>
              </a:ext>
            </a:extLst>
          </p:cNvPr>
          <p:cNvPicPr>
            <a:picLocks noChangeAspect="1"/>
          </p:cNvPicPr>
          <p:nvPr userDrawn="1"/>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l="27373" t="5205" r="37470"/>
          <a:stretch/>
        </p:blipFill>
        <p:spPr>
          <a:xfrm>
            <a:off x="7385049" y="-2298"/>
            <a:ext cx="1758951" cy="957095"/>
          </a:xfrm>
          <a:prstGeom prst="rect">
            <a:avLst/>
          </a:prstGeom>
        </p:spPr>
      </p:pic>
    </p:spTree>
    <p:extLst>
      <p:ext uri="{BB962C8B-B14F-4D97-AF65-F5344CB8AC3E}">
        <p14:creationId xmlns:p14="http://schemas.microsoft.com/office/powerpoint/2010/main" val="744674999"/>
      </p:ext>
    </p:extLst>
  </p:cSld>
  <p:clrMap bg1="lt1" tx1="dk1" bg2="lt2" tx2="dk2" accent1="accent1" accent2="accent2" accent3="accent3" accent4="accent4" accent5="accent5" accent6="accent6" hlink="hlink" folHlink="folHlink"/>
  <p:sldLayoutIdLst>
    <p:sldLayoutId id="2147483756" r:id="rId1"/>
    <p:sldLayoutId id="2147483727" r:id="rId2"/>
    <p:sldLayoutId id="2147483701" r:id="rId3"/>
    <p:sldLayoutId id="2147483702" r:id="rId4"/>
    <p:sldLayoutId id="2147483703" r:id="rId5"/>
    <p:sldLayoutId id="2147483711" r:id="rId6"/>
    <p:sldLayoutId id="2147483712" r:id="rId7"/>
    <p:sldLayoutId id="2147483729" r:id="rId8"/>
    <p:sldLayoutId id="2147483755" r:id="rId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marL="0" indent="0" algn="l" defTabSz="686440" rtl="0" eaLnBrk="1" latinLnBrk="0" hangingPunct="1">
        <a:spcBef>
          <a:spcPct val="0"/>
        </a:spcBef>
        <a:buNone/>
        <a:defRPr sz="2252" b="1" kern="1200">
          <a:solidFill>
            <a:schemeClr val="accent3"/>
          </a:solidFill>
          <a:latin typeface="Verdana" panose="020B0604030504040204" pitchFamily="34" charset="0"/>
          <a:ea typeface="Verdana" panose="020B0604030504040204" pitchFamily="34" charset="0"/>
          <a:cs typeface="Verdana" panose="020B0604030504040204" pitchFamily="34" charset="0"/>
        </a:defRPr>
      </a:lvl1pPr>
    </p:titleStyle>
    <p:body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p:bodyStyle>
    <p:otherStyle>
      <a:defPPr>
        <a:defRPr lang="en-US"/>
      </a:defPPr>
      <a:lvl1pPr marL="0" algn="l" defTabSz="686440" rtl="0" eaLnBrk="1" latinLnBrk="0" hangingPunct="1">
        <a:defRPr sz="1351" kern="1200">
          <a:solidFill>
            <a:schemeClr val="tx1"/>
          </a:solidFill>
          <a:latin typeface="+mn-lt"/>
          <a:ea typeface="+mn-ea"/>
          <a:cs typeface="+mn-cs"/>
        </a:defRPr>
      </a:lvl1pPr>
      <a:lvl2pPr marL="343220" algn="l" defTabSz="686440" rtl="0" eaLnBrk="1" latinLnBrk="0" hangingPunct="1">
        <a:defRPr sz="1351" kern="1200">
          <a:solidFill>
            <a:schemeClr val="tx1"/>
          </a:solidFill>
          <a:latin typeface="+mn-lt"/>
          <a:ea typeface="+mn-ea"/>
          <a:cs typeface="+mn-cs"/>
        </a:defRPr>
      </a:lvl2pPr>
      <a:lvl3pPr marL="686440" algn="l" defTabSz="686440" rtl="0" eaLnBrk="1" latinLnBrk="0" hangingPunct="1">
        <a:defRPr sz="1351" kern="1200">
          <a:solidFill>
            <a:schemeClr val="tx1"/>
          </a:solidFill>
          <a:latin typeface="+mn-lt"/>
          <a:ea typeface="+mn-ea"/>
          <a:cs typeface="+mn-cs"/>
        </a:defRPr>
      </a:lvl3pPr>
      <a:lvl4pPr marL="1029660" algn="l" defTabSz="686440" rtl="0" eaLnBrk="1" latinLnBrk="0" hangingPunct="1">
        <a:defRPr sz="1351" kern="1200">
          <a:solidFill>
            <a:schemeClr val="tx1"/>
          </a:solidFill>
          <a:latin typeface="+mn-lt"/>
          <a:ea typeface="+mn-ea"/>
          <a:cs typeface="+mn-cs"/>
        </a:defRPr>
      </a:lvl4pPr>
      <a:lvl5pPr marL="1372880" algn="l" defTabSz="686440" rtl="0" eaLnBrk="1" latinLnBrk="0" hangingPunct="1">
        <a:defRPr sz="1351" kern="1200">
          <a:solidFill>
            <a:schemeClr val="tx1"/>
          </a:solidFill>
          <a:latin typeface="+mn-lt"/>
          <a:ea typeface="+mn-ea"/>
          <a:cs typeface="+mn-cs"/>
        </a:defRPr>
      </a:lvl5pPr>
      <a:lvl6pPr marL="1716100" algn="l" defTabSz="686440" rtl="0" eaLnBrk="1" latinLnBrk="0" hangingPunct="1">
        <a:defRPr sz="1351" kern="1200">
          <a:solidFill>
            <a:schemeClr val="tx1"/>
          </a:solidFill>
          <a:latin typeface="+mn-lt"/>
          <a:ea typeface="+mn-ea"/>
          <a:cs typeface="+mn-cs"/>
        </a:defRPr>
      </a:lvl6pPr>
      <a:lvl7pPr marL="2059320" algn="l" defTabSz="686440" rtl="0" eaLnBrk="1" latinLnBrk="0" hangingPunct="1">
        <a:defRPr sz="1351" kern="1200">
          <a:solidFill>
            <a:schemeClr val="tx1"/>
          </a:solidFill>
          <a:latin typeface="+mn-lt"/>
          <a:ea typeface="+mn-ea"/>
          <a:cs typeface="+mn-cs"/>
        </a:defRPr>
      </a:lvl7pPr>
      <a:lvl8pPr marL="2402540" algn="l" defTabSz="686440" rtl="0" eaLnBrk="1" latinLnBrk="0" hangingPunct="1">
        <a:defRPr sz="1351" kern="1200">
          <a:solidFill>
            <a:schemeClr val="tx1"/>
          </a:solidFill>
          <a:latin typeface="+mn-lt"/>
          <a:ea typeface="+mn-ea"/>
          <a:cs typeface="+mn-cs"/>
        </a:defRPr>
      </a:lvl8pPr>
      <a:lvl9pPr marL="2745760" algn="l" defTabSz="68644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72">
          <p15:clr>
            <a:srgbClr val="F26B43"/>
          </p15:clr>
        </p15:guide>
        <p15:guide id="3" pos="5496">
          <p15:clr>
            <a:srgbClr val="F26B43"/>
          </p15:clr>
        </p15:guide>
        <p15:guide id="4" orient="horz" pos="413">
          <p15:clr>
            <a:srgbClr val="F26B43"/>
          </p15:clr>
        </p15:guide>
        <p15:guide id="5" orient="horz" pos="627">
          <p15:clr>
            <a:srgbClr val="F26B43"/>
          </p15:clr>
        </p15:guide>
        <p15:guide id="6" orient="horz" pos="1621">
          <p15:clr>
            <a:srgbClr val="F26B43"/>
          </p15:clr>
        </p15:guide>
        <p15:guide id="7" orient="horz" pos="31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950856-0442-47EA-838A-4406361F6600}"/>
              </a:ext>
            </a:extLst>
          </p:cNvPr>
          <p:cNvSpPr/>
          <p:nvPr/>
        </p:nvSpPr>
        <p:spPr>
          <a:xfrm>
            <a:off x="7836146" y="4831118"/>
            <a:ext cx="1085554" cy="307777"/>
          </a:xfrm>
          <a:prstGeom prst="rect">
            <a:avLst/>
          </a:prstGeom>
        </p:spPr>
        <p:txBody>
          <a:bodyPr wrap="none">
            <a:spAutoFit/>
          </a:bodyPr>
          <a:lstStyle/>
          <a:p>
            <a:pPr lvl="0" algn="r" defTabSz="685983" eaLnBrk="0" fontAlgn="base" hangingPunct="0">
              <a:spcBef>
                <a:spcPct val="0"/>
              </a:spcBef>
              <a:spcAft>
                <a:spcPct val="0"/>
              </a:spcAft>
              <a:defRPr/>
            </a:pPr>
            <a:r>
              <a:rPr lang="en-US" sz="700" b="1" dirty="0">
                <a:solidFill>
                  <a:srgbClr val="FFFFFF"/>
                </a:solidFill>
                <a:latin typeface="Verdana" panose="020B0604030504040204" pitchFamily="34" charset="0"/>
                <a:ea typeface="ＭＳ Ｐゴシック" panose="020B0600070205080204" pitchFamily="34" charset="-128"/>
              </a:rPr>
              <a:t>505292 US 01/24</a:t>
            </a:r>
            <a:br>
              <a:rPr lang="en-US" sz="700" b="1" dirty="0">
                <a:solidFill>
                  <a:srgbClr val="FFFFFF"/>
                </a:solidFill>
                <a:latin typeface="Verdana" panose="020B0604030504040204" pitchFamily="34" charset="0"/>
                <a:ea typeface="ＭＳ Ｐゴシック" panose="020B0600070205080204" pitchFamily="34" charset="-128"/>
              </a:rPr>
            </a:br>
            <a:r>
              <a:rPr lang="en-US" sz="700" b="1" dirty="0">
                <a:solidFill>
                  <a:srgbClr val="FFFFFF"/>
                </a:solidFill>
                <a:latin typeface="Verdana" panose="020B0604030504040204" pitchFamily="34" charset="0"/>
                <a:ea typeface="ＭＳ Ｐゴシック" panose="020B0600070205080204" pitchFamily="34" charset="-128"/>
              </a:rPr>
              <a:t>Not for use in CA.</a:t>
            </a:r>
          </a:p>
        </p:txBody>
      </p:sp>
      <p:sp>
        <p:nvSpPr>
          <p:cNvPr id="5" name="Title 4">
            <a:extLst>
              <a:ext uri="{FF2B5EF4-FFF2-40B4-BE49-F238E27FC236}">
                <a16:creationId xmlns:a16="http://schemas.microsoft.com/office/drawing/2014/main" id="{D1F458DE-4F7F-BF4C-83D8-FA3F35FCB06D}"/>
              </a:ext>
            </a:extLst>
          </p:cNvPr>
          <p:cNvSpPr>
            <a:spLocks noGrp="1"/>
          </p:cNvSpPr>
          <p:nvPr>
            <p:ph type="ctrTitle"/>
          </p:nvPr>
        </p:nvSpPr>
        <p:spPr/>
        <p:txBody>
          <a:bodyPr/>
          <a:lstStyle/>
          <a:p>
            <a:r>
              <a:rPr lang="en-US" dirty="0"/>
              <a:t>Why Consider Term Life Insurance with Foresters?</a:t>
            </a:r>
          </a:p>
        </p:txBody>
      </p:sp>
    </p:spTree>
    <p:extLst>
      <p:ext uri="{BB962C8B-B14F-4D97-AF65-F5344CB8AC3E}">
        <p14:creationId xmlns:p14="http://schemas.microsoft.com/office/powerpoint/2010/main" val="1785553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544232-4620-458F-8FC4-2C91735DBCFC}"/>
              </a:ext>
            </a:extLst>
          </p:cNvPr>
          <p:cNvSpPr>
            <a:spLocks noGrp="1"/>
          </p:cNvSpPr>
          <p:nvPr>
            <p:ph type="title"/>
          </p:nvPr>
        </p:nvSpPr>
        <p:spPr/>
        <p:txBody>
          <a:bodyPr/>
          <a:lstStyle/>
          <a:p>
            <a:r>
              <a:rPr lang="en-US" dirty="0">
                <a:solidFill>
                  <a:srgbClr val="000000"/>
                </a:solidFill>
              </a:rPr>
              <a:t>Protect</a:t>
            </a:r>
          </a:p>
        </p:txBody>
      </p:sp>
      <p:sp>
        <p:nvSpPr>
          <p:cNvPr id="6" name="Text Placeholder 5">
            <a:extLst>
              <a:ext uri="{FF2B5EF4-FFF2-40B4-BE49-F238E27FC236}">
                <a16:creationId xmlns:a16="http://schemas.microsoft.com/office/drawing/2014/main" id="{D9E8009C-8250-4EC6-9EFE-388CEA16A698}"/>
              </a:ext>
            </a:extLst>
          </p:cNvPr>
          <p:cNvSpPr>
            <a:spLocks noGrp="1"/>
          </p:cNvSpPr>
          <p:nvPr>
            <p:ph type="body" idx="1"/>
          </p:nvPr>
        </p:nvSpPr>
        <p:spPr/>
        <p:txBody>
          <a:bodyPr/>
          <a:lstStyle/>
          <a:p>
            <a:r>
              <a:rPr lang="en-US" dirty="0">
                <a:solidFill>
                  <a:srgbClr val="000000"/>
                </a:solidFill>
              </a:rPr>
              <a:t>Ensure your loved ones future</a:t>
            </a:r>
          </a:p>
        </p:txBody>
      </p:sp>
    </p:spTree>
    <p:extLst>
      <p:ext uri="{BB962C8B-B14F-4D97-AF65-F5344CB8AC3E}">
        <p14:creationId xmlns:p14="http://schemas.microsoft.com/office/powerpoint/2010/main" val="272578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1" y="1441624"/>
            <a:ext cx="8119076" cy="611205"/>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lvl="0" indent="0">
              <a:spcAft>
                <a:spcPts val="1600"/>
              </a:spcAft>
              <a:buNone/>
              <a:defRPr/>
            </a:pPr>
            <a:r>
              <a:rPr kumimoji="0" lang="en-US" sz="1600" b="1" i="0" u="none" strike="noStrike" kern="1200" cap="none" spc="0" normalizeH="0" baseline="0" noProof="0" dirty="0">
                <a:ln>
                  <a:noFill/>
                </a:ln>
                <a:solidFill>
                  <a:schemeClr val="accent4"/>
                </a:solidFill>
                <a:effectLst/>
                <a:uLnTx/>
                <a:uFillTx/>
                <a:latin typeface="Verdana" panose="020B0604030504040204" pitchFamily="34" charset="0"/>
                <a:ea typeface="Verdana" panose="020B0604030504040204" pitchFamily="34" charset="0"/>
              </a:rPr>
              <a:t>Coverage for a specific duration if the unexpected happens </a:t>
            </a:r>
            <a:r>
              <a:rPr lang="en-US" sz="1600" b="1" dirty="0">
                <a:solidFill>
                  <a:schemeClr val="accent4"/>
                </a:solidFill>
              </a:rPr>
              <a:t>when your family needs it most.</a:t>
            </a:r>
            <a:endParaRPr kumimoji="0" lang="en-US" sz="1600" b="1" i="0" u="none" strike="noStrike" kern="1200" cap="none" spc="0" normalizeH="0" baseline="0" noProof="0" dirty="0">
              <a:ln>
                <a:noFill/>
              </a:ln>
              <a:solidFill>
                <a:schemeClr val="accent4"/>
              </a:solidFill>
              <a:effectLst/>
              <a:uLnTx/>
              <a:uFillTx/>
            </a:endParaRPr>
          </a:p>
        </p:txBody>
      </p:sp>
      <p:sp>
        <p:nvSpPr>
          <p:cNvPr id="8" name="Content Placeholder 2">
            <a:extLst>
              <a:ext uri="{FF2B5EF4-FFF2-40B4-BE49-F238E27FC236}">
                <a16:creationId xmlns:a16="http://schemas.microsoft.com/office/drawing/2014/main" id="{C52452E2-3364-174A-8F53-9D412F4AFD83}"/>
              </a:ext>
            </a:extLst>
          </p:cNvPr>
          <p:cNvSpPr txBox="1">
            <a:spLocks/>
          </p:cNvSpPr>
          <p:nvPr/>
        </p:nvSpPr>
        <p:spPr>
          <a:xfrm>
            <a:off x="1853689" y="2296749"/>
            <a:ext cx="6256641" cy="826238"/>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Term insurance provides the most death benefit protection for the lowest premium payment covering short-term obligations ranging from 10 to 30 years. In the event of death, the life insurance payout, called a death benefit, provides your beneficiaries an amount that is generally tax-free.</a:t>
            </a:r>
            <a:r>
              <a:rPr kumimoji="0" lang="en-US" sz="1600" b="0" i="0" u="none" strike="noStrike" kern="1200" cap="none" spc="0" normalizeH="0" baseline="30000" noProof="0" dirty="0">
                <a:ln>
                  <a:noFill/>
                </a:ln>
                <a:solidFill>
                  <a:srgbClr val="4D4D4D"/>
                </a:solidFill>
                <a:effectLst/>
                <a:uLnTx/>
                <a:uFillTx/>
                <a:latin typeface="Verdana" panose="020B0604030504040204" pitchFamily="34" charset="0"/>
                <a:ea typeface="Verdana" panose="020B0604030504040204" pitchFamily="34" charset="0"/>
              </a:rPr>
              <a:t>3</a:t>
            </a:r>
            <a:endParaRPr kumimoji="0" lang="en-US" sz="1600" b="0" i="0" u="none" strike="noStrike" kern="1200" cap="none" spc="0" normalizeH="0" noProof="0" dirty="0">
              <a:ln>
                <a:noFill/>
              </a:ln>
              <a:solidFill>
                <a:srgbClr val="4D4D4D"/>
              </a:solidFill>
              <a:effectLst/>
              <a:uLnTx/>
              <a:uFillTx/>
              <a:latin typeface="Verdana" panose="020B0604030504040204" pitchFamily="34" charset="0"/>
              <a:ea typeface="Verdana" panose="020B0604030504040204" pitchFamily="34" charset="0"/>
            </a:endParaRPr>
          </a:p>
        </p:txBody>
      </p:sp>
      <p:grpSp>
        <p:nvGrpSpPr>
          <p:cNvPr id="47" name="Group 46">
            <a:extLst>
              <a:ext uri="{FF2B5EF4-FFF2-40B4-BE49-F238E27FC236}">
                <a16:creationId xmlns:a16="http://schemas.microsoft.com/office/drawing/2014/main" id="{5314365D-34CF-1648-9445-807211C8A538}"/>
              </a:ext>
            </a:extLst>
          </p:cNvPr>
          <p:cNvGrpSpPr/>
          <p:nvPr/>
        </p:nvGrpSpPr>
        <p:grpSpPr>
          <a:xfrm>
            <a:off x="431803" y="426493"/>
            <a:ext cx="1377132" cy="486000"/>
            <a:chOff x="431803" y="401564"/>
            <a:chExt cx="1377132" cy="486000"/>
          </a:xfrm>
        </p:grpSpPr>
        <p:grpSp>
          <p:nvGrpSpPr>
            <p:cNvPr id="48" name="Group 47">
              <a:extLst>
                <a:ext uri="{FF2B5EF4-FFF2-40B4-BE49-F238E27FC236}">
                  <a16:creationId xmlns:a16="http://schemas.microsoft.com/office/drawing/2014/main" id="{6657E3BC-0AB4-304B-A5EC-64335FB552F3}"/>
                </a:ext>
              </a:extLst>
            </p:cNvPr>
            <p:cNvGrpSpPr/>
            <p:nvPr/>
          </p:nvGrpSpPr>
          <p:grpSpPr>
            <a:xfrm>
              <a:off x="431803" y="401564"/>
              <a:ext cx="1377131" cy="486000"/>
              <a:chOff x="431803" y="401564"/>
              <a:chExt cx="1377131" cy="486000"/>
            </a:xfrm>
          </p:grpSpPr>
          <p:sp>
            <p:nvSpPr>
              <p:cNvPr id="50" name="Oval 49">
                <a:extLst>
                  <a:ext uri="{FF2B5EF4-FFF2-40B4-BE49-F238E27FC236}">
                    <a16:creationId xmlns:a16="http://schemas.microsoft.com/office/drawing/2014/main" id="{8FC15281-064A-044A-BFC7-03A2CF145712}"/>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1" name="Oval 50">
                <a:extLst>
                  <a:ext uri="{FF2B5EF4-FFF2-40B4-BE49-F238E27FC236}">
                    <a16:creationId xmlns:a16="http://schemas.microsoft.com/office/drawing/2014/main" id="{BB3A37E8-B85F-BE4F-BE03-251D3C02654A}"/>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2" name="Rectangle 51">
                <a:extLst>
                  <a:ext uri="{FF2B5EF4-FFF2-40B4-BE49-F238E27FC236}">
                    <a16:creationId xmlns:a16="http://schemas.microsoft.com/office/drawing/2014/main" id="{8AA0A09F-F4CF-A74D-B9FD-461640AC1FF0}"/>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9" name="Income-Tax Free Death Benefit">
              <a:extLst>
                <a:ext uri="{FF2B5EF4-FFF2-40B4-BE49-F238E27FC236}">
                  <a16:creationId xmlns:a16="http://schemas.microsoft.com/office/drawing/2014/main" id="{FAF1D804-9127-2A4A-BD0C-6B6E183FD299}"/>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53" name="Group 52">
            <a:extLst>
              <a:ext uri="{FF2B5EF4-FFF2-40B4-BE49-F238E27FC236}">
                <a16:creationId xmlns:a16="http://schemas.microsoft.com/office/drawing/2014/main" id="{0ACC0B0A-D7AC-E742-BDCE-BFD0EF289B2A}"/>
              </a:ext>
            </a:extLst>
          </p:cNvPr>
          <p:cNvGrpSpPr/>
          <p:nvPr/>
        </p:nvGrpSpPr>
        <p:grpSpPr>
          <a:xfrm>
            <a:off x="1912315" y="426493"/>
            <a:ext cx="1377132" cy="486000"/>
            <a:chOff x="1912315" y="341604"/>
            <a:chExt cx="1377132" cy="486000"/>
          </a:xfrm>
        </p:grpSpPr>
        <p:grpSp>
          <p:nvGrpSpPr>
            <p:cNvPr id="54" name="Group 53">
              <a:extLst>
                <a:ext uri="{FF2B5EF4-FFF2-40B4-BE49-F238E27FC236}">
                  <a16:creationId xmlns:a16="http://schemas.microsoft.com/office/drawing/2014/main" id="{71D0DA5F-84F0-0F47-8226-2B32F140CC38}"/>
                </a:ext>
              </a:extLst>
            </p:cNvPr>
            <p:cNvGrpSpPr/>
            <p:nvPr/>
          </p:nvGrpSpPr>
          <p:grpSpPr>
            <a:xfrm>
              <a:off x="1912315" y="341604"/>
              <a:ext cx="1377131" cy="486000"/>
              <a:chOff x="431803" y="401564"/>
              <a:chExt cx="1377131" cy="486000"/>
            </a:xfrm>
            <a:solidFill>
              <a:srgbClr val="787777"/>
            </a:solidFill>
          </p:grpSpPr>
          <p:sp>
            <p:nvSpPr>
              <p:cNvPr id="56" name="Oval 55">
                <a:extLst>
                  <a:ext uri="{FF2B5EF4-FFF2-40B4-BE49-F238E27FC236}">
                    <a16:creationId xmlns:a16="http://schemas.microsoft.com/office/drawing/2014/main" id="{88897713-E85F-0642-8527-3A1AE59CAF3A}"/>
                  </a:ext>
                </a:extLst>
              </p:cNvPr>
              <p:cNvSpPr/>
              <p:nvPr/>
            </p:nvSpPr>
            <p:spPr>
              <a:xfrm>
                <a:off x="431803"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7" name="Oval 56">
                <a:extLst>
                  <a:ext uri="{FF2B5EF4-FFF2-40B4-BE49-F238E27FC236}">
                    <a16:creationId xmlns:a16="http://schemas.microsoft.com/office/drawing/2014/main" id="{B7B34050-3A3B-414E-9E9C-1EC8948F6FA4}"/>
                  </a:ext>
                </a:extLst>
              </p:cNvPr>
              <p:cNvSpPr/>
              <p:nvPr/>
            </p:nvSpPr>
            <p:spPr>
              <a:xfrm>
                <a:off x="1322934"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8" name="Rectangle 57">
                <a:extLst>
                  <a:ext uri="{FF2B5EF4-FFF2-40B4-BE49-F238E27FC236}">
                    <a16:creationId xmlns:a16="http://schemas.microsoft.com/office/drawing/2014/main" id="{B8699DCD-88A3-ED4C-8BF6-D4D1CFBBBF07}"/>
                  </a:ext>
                </a:extLst>
              </p:cNvPr>
              <p:cNvSpPr/>
              <p:nvPr/>
            </p:nvSpPr>
            <p:spPr>
              <a:xfrm>
                <a:off x="677952" y="401564"/>
                <a:ext cx="903797" cy="486000"/>
              </a:xfrm>
              <a:prstGeom prst="rect">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55" name="Income-Tax Free Death Benefit">
              <a:extLst>
                <a:ext uri="{FF2B5EF4-FFF2-40B4-BE49-F238E27FC236}">
                  <a16:creationId xmlns:a16="http://schemas.microsoft.com/office/drawing/2014/main" id="{9A12C065-6DE8-864A-BBB6-2E07795540A7}"/>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59" name="Group 58">
            <a:extLst>
              <a:ext uri="{FF2B5EF4-FFF2-40B4-BE49-F238E27FC236}">
                <a16:creationId xmlns:a16="http://schemas.microsoft.com/office/drawing/2014/main" id="{D71F3ADE-91E9-EE47-80B6-4232A1A6AB83}"/>
              </a:ext>
            </a:extLst>
          </p:cNvPr>
          <p:cNvGrpSpPr/>
          <p:nvPr/>
        </p:nvGrpSpPr>
        <p:grpSpPr>
          <a:xfrm>
            <a:off x="3392827" y="426493"/>
            <a:ext cx="1377132" cy="486000"/>
            <a:chOff x="3392827" y="341604"/>
            <a:chExt cx="1377132" cy="486000"/>
          </a:xfrm>
        </p:grpSpPr>
        <p:grpSp>
          <p:nvGrpSpPr>
            <p:cNvPr id="60" name="Group 59">
              <a:extLst>
                <a:ext uri="{FF2B5EF4-FFF2-40B4-BE49-F238E27FC236}">
                  <a16:creationId xmlns:a16="http://schemas.microsoft.com/office/drawing/2014/main" id="{3E371910-9D55-0F44-A184-B42D3A6A4855}"/>
                </a:ext>
              </a:extLst>
            </p:cNvPr>
            <p:cNvGrpSpPr/>
            <p:nvPr/>
          </p:nvGrpSpPr>
          <p:grpSpPr>
            <a:xfrm>
              <a:off x="3392827" y="341604"/>
              <a:ext cx="1377131" cy="486000"/>
              <a:chOff x="431803" y="401564"/>
              <a:chExt cx="1377131" cy="486000"/>
            </a:xfrm>
            <a:solidFill>
              <a:srgbClr val="787777"/>
            </a:solidFill>
          </p:grpSpPr>
          <p:sp>
            <p:nvSpPr>
              <p:cNvPr id="62" name="Oval 61">
                <a:extLst>
                  <a:ext uri="{FF2B5EF4-FFF2-40B4-BE49-F238E27FC236}">
                    <a16:creationId xmlns:a16="http://schemas.microsoft.com/office/drawing/2014/main" id="{20ED23F8-EC85-7246-9331-1458D47D2BC3}"/>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3" name="Oval 62">
                <a:extLst>
                  <a:ext uri="{FF2B5EF4-FFF2-40B4-BE49-F238E27FC236}">
                    <a16:creationId xmlns:a16="http://schemas.microsoft.com/office/drawing/2014/main" id="{13B1EC28-B083-B041-9ECC-5AF442D478E7}"/>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4" name="Rectangle 63">
                <a:extLst>
                  <a:ext uri="{FF2B5EF4-FFF2-40B4-BE49-F238E27FC236}">
                    <a16:creationId xmlns:a16="http://schemas.microsoft.com/office/drawing/2014/main" id="{3651FA12-55D1-F648-B432-BC81735748B5}"/>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61" name="Income-Tax Free Death Benefit">
              <a:extLst>
                <a:ext uri="{FF2B5EF4-FFF2-40B4-BE49-F238E27FC236}">
                  <a16:creationId xmlns:a16="http://schemas.microsoft.com/office/drawing/2014/main" id="{78C1E19E-FDCB-E541-B021-6665E82E7B3D}"/>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Options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pic>
        <p:nvPicPr>
          <p:cNvPr id="3" name="Picture 2">
            <a:extLst>
              <a:ext uri="{FF2B5EF4-FFF2-40B4-BE49-F238E27FC236}">
                <a16:creationId xmlns:a16="http://schemas.microsoft.com/office/drawing/2014/main" id="{92222A9E-5E24-4440-A4FA-693C83C22F44}"/>
              </a:ext>
            </a:extLst>
          </p:cNvPr>
          <p:cNvPicPr>
            <a:picLocks noChangeAspect="1"/>
          </p:cNvPicPr>
          <p:nvPr/>
        </p:nvPicPr>
        <p:blipFill>
          <a:blip r:embed="rId3"/>
          <a:stretch>
            <a:fillRect/>
          </a:stretch>
        </p:blipFill>
        <p:spPr>
          <a:xfrm>
            <a:off x="666300" y="2345124"/>
            <a:ext cx="927100" cy="1079500"/>
          </a:xfrm>
          <a:prstGeom prst="rect">
            <a:avLst/>
          </a:prstGeom>
        </p:spPr>
      </p:pic>
      <p:sp>
        <p:nvSpPr>
          <p:cNvPr id="25" name="Rectangle 24">
            <a:extLst>
              <a:ext uri="{FF2B5EF4-FFF2-40B4-BE49-F238E27FC236}">
                <a16:creationId xmlns:a16="http://schemas.microsoft.com/office/drawing/2014/main" id="{0D4102E9-6DE6-5049-AE32-09A534C6784C}"/>
              </a:ext>
            </a:extLst>
          </p:cNvPr>
          <p:cNvSpPr/>
          <p:nvPr/>
        </p:nvSpPr>
        <p:spPr>
          <a:xfrm>
            <a:off x="431800" y="4868562"/>
            <a:ext cx="7678529" cy="207814"/>
          </a:xfrm>
          <a:prstGeom prst="rect">
            <a:avLst/>
          </a:prstGeom>
        </p:spPr>
        <p:txBody>
          <a:bodyPr wrap="square">
            <a:spAutoFit/>
          </a:bodyPr>
          <a:lstStyle/>
          <a:p>
            <a:pPr marL="228600" lvl="0" indent="-228600">
              <a:lnSpc>
                <a:spcPct val="102000"/>
              </a:lnSpc>
              <a:buFont typeface="+mj-lt"/>
              <a:buAutoNum type="arabicPeriod" startAt="3"/>
              <a:defRPr/>
            </a:pPr>
            <a:r>
              <a:rPr lang="en-US" sz="800" kern="0" dirty="0">
                <a:latin typeface="Verdana" panose="020B0604030504040204" pitchFamily="34" charset="0"/>
                <a:ea typeface="Verdana" panose="020B0604030504040204" pitchFamily="34" charset="0"/>
                <a:cs typeface="MuseoSans-300"/>
              </a:rPr>
              <a:t>Foresters, and their employees and life insurance representatives, do not provide, on Foresters behalf, financial, estate, legal or tax advice.</a:t>
            </a:r>
          </a:p>
        </p:txBody>
      </p:sp>
    </p:spTree>
    <p:extLst>
      <p:ext uri="{BB962C8B-B14F-4D97-AF65-F5344CB8AC3E}">
        <p14:creationId xmlns:p14="http://schemas.microsoft.com/office/powerpoint/2010/main" val="1877944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0" y="1441624"/>
            <a:ext cx="8288651" cy="611205"/>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lvl="0" indent="0">
              <a:spcAft>
                <a:spcPts val="1600"/>
              </a:spcAft>
              <a:buNone/>
              <a:defRPr/>
            </a:pPr>
            <a:r>
              <a:rPr kumimoji="0" lang="en-US" sz="1600" b="1" i="0" u="none" strike="noStrike" kern="1200" cap="none" spc="0" normalizeH="0" baseline="0" noProof="0" dirty="0">
                <a:ln>
                  <a:noFill/>
                </a:ln>
                <a:solidFill>
                  <a:schemeClr val="accent4"/>
                </a:solidFill>
                <a:effectLst/>
                <a:uLnTx/>
                <a:uFillTx/>
                <a:latin typeface="Verdana" panose="020B0604030504040204" pitchFamily="34" charset="0"/>
                <a:ea typeface="Verdana" panose="020B0604030504040204" pitchFamily="34" charset="0"/>
              </a:rPr>
              <a:t>Customize your coverage by laddering certificates to provide financial security that’s tailored to your specific financial obligations.</a:t>
            </a:r>
          </a:p>
        </p:txBody>
      </p:sp>
      <p:sp>
        <p:nvSpPr>
          <p:cNvPr id="8" name="Content Placeholder 2">
            <a:extLst>
              <a:ext uri="{FF2B5EF4-FFF2-40B4-BE49-F238E27FC236}">
                <a16:creationId xmlns:a16="http://schemas.microsoft.com/office/drawing/2014/main" id="{C52452E2-3364-174A-8F53-9D412F4AFD83}"/>
              </a:ext>
            </a:extLst>
          </p:cNvPr>
          <p:cNvSpPr txBox="1">
            <a:spLocks/>
          </p:cNvSpPr>
          <p:nvPr/>
        </p:nvSpPr>
        <p:spPr>
          <a:xfrm>
            <a:off x="1853689" y="2301511"/>
            <a:ext cx="6557293" cy="826238"/>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lvl="0" indent="0">
              <a:spcAft>
                <a:spcPts val="1600"/>
              </a:spcAft>
              <a:buNone/>
              <a:defRPr/>
            </a:pPr>
            <a:r>
              <a:rPr lang="en-US" sz="1600" dirty="0"/>
              <a:t>Financial obligations typically diminish as you age, resulting in the need for lower amounts of life insurance protection in the future. The laddering strategy focuses on purchasing multiple </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smaller certificates</a:t>
            </a:r>
            <a:r>
              <a:rPr lang="en-US" sz="1600" dirty="0"/>
              <a:t> that expire at different durations to protect those specific financial obligations. This results in a lower premium payment requirement versus purchasing a single larger certificate for the longest duration.</a:t>
            </a:r>
            <a:endParaRPr kumimoji="0" lang="en-US" sz="1600" b="0" i="0" u="none" strike="noStrike" kern="1200" cap="none" spc="0" normalizeH="0" noProof="0" dirty="0">
              <a:ln>
                <a:noFill/>
              </a:ln>
              <a:solidFill>
                <a:srgbClr val="4D4D4D"/>
              </a:solidFill>
              <a:effectLst/>
              <a:uLnTx/>
              <a:uFillTx/>
              <a:latin typeface="Verdana" panose="020B0604030504040204" pitchFamily="34" charset="0"/>
              <a:ea typeface="Verdana" panose="020B0604030504040204" pitchFamily="34" charset="0"/>
            </a:endParaRPr>
          </a:p>
        </p:txBody>
      </p:sp>
      <p:grpSp>
        <p:nvGrpSpPr>
          <p:cNvPr id="47" name="Group 46">
            <a:extLst>
              <a:ext uri="{FF2B5EF4-FFF2-40B4-BE49-F238E27FC236}">
                <a16:creationId xmlns:a16="http://schemas.microsoft.com/office/drawing/2014/main" id="{5314365D-34CF-1648-9445-807211C8A538}"/>
              </a:ext>
            </a:extLst>
          </p:cNvPr>
          <p:cNvGrpSpPr/>
          <p:nvPr/>
        </p:nvGrpSpPr>
        <p:grpSpPr>
          <a:xfrm>
            <a:off x="431803" y="416554"/>
            <a:ext cx="1377132" cy="486000"/>
            <a:chOff x="431803" y="401564"/>
            <a:chExt cx="1377132" cy="486000"/>
          </a:xfrm>
        </p:grpSpPr>
        <p:grpSp>
          <p:nvGrpSpPr>
            <p:cNvPr id="48" name="Group 47">
              <a:extLst>
                <a:ext uri="{FF2B5EF4-FFF2-40B4-BE49-F238E27FC236}">
                  <a16:creationId xmlns:a16="http://schemas.microsoft.com/office/drawing/2014/main" id="{6657E3BC-0AB4-304B-A5EC-64335FB552F3}"/>
                </a:ext>
              </a:extLst>
            </p:cNvPr>
            <p:cNvGrpSpPr/>
            <p:nvPr/>
          </p:nvGrpSpPr>
          <p:grpSpPr>
            <a:xfrm>
              <a:off x="431803" y="401564"/>
              <a:ext cx="1377131" cy="486000"/>
              <a:chOff x="431803" y="401564"/>
              <a:chExt cx="1377131" cy="486000"/>
            </a:xfrm>
          </p:grpSpPr>
          <p:sp>
            <p:nvSpPr>
              <p:cNvPr id="50" name="Oval 49">
                <a:extLst>
                  <a:ext uri="{FF2B5EF4-FFF2-40B4-BE49-F238E27FC236}">
                    <a16:creationId xmlns:a16="http://schemas.microsoft.com/office/drawing/2014/main" id="{8FC15281-064A-044A-BFC7-03A2CF145712}"/>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1" name="Oval 50">
                <a:extLst>
                  <a:ext uri="{FF2B5EF4-FFF2-40B4-BE49-F238E27FC236}">
                    <a16:creationId xmlns:a16="http://schemas.microsoft.com/office/drawing/2014/main" id="{BB3A37E8-B85F-BE4F-BE03-251D3C02654A}"/>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2" name="Rectangle 51">
                <a:extLst>
                  <a:ext uri="{FF2B5EF4-FFF2-40B4-BE49-F238E27FC236}">
                    <a16:creationId xmlns:a16="http://schemas.microsoft.com/office/drawing/2014/main" id="{8AA0A09F-F4CF-A74D-B9FD-461640AC1FF0}"/>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9" name="Income-Tax Free Death Benefit">
              <a:extLst>
                <a:ext uri="{FF2B5EF4-FFF2-40B4-BE49-F238E27FC236}">
                  <a16:creationId xmlns:a16="http://schemas.microsoft.com/office/drawing/2014/main" id="{FAF1D804-9127-2A4A-BD0C-6B6E183FD299}"/>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53" name="Group 52">
            <a:extLst>
              <a:ext uri="{FF2B5EF4-FFF2-40B4-BE49-F238E27FC236}">
                <a16:creationId xmlns:a16="http://schemas.microsoft.com/office/drawing/2014/main" id="{0ACC0B0A-D7AC-E742-BDCE-BFD0EF289B2A}"/>
              </a:ext>
            </a:extLst>
          </p:cNvPr>
          <p:cNvGrpSpPr/>
          <p:nvPr/>
        </p:nvGrpSpPr>
        <p:grpSpPr>
          <a:xfrm>
            <a:off x="1912315" y="416554"/>
            <a:ext cx="1377132" cy="486000"/>
            <a:chOff x="1912315" y="341604"/>
            <a:chExt cx="1377132" cy="486000"/>
          </a:xfrm>
        </p:grpSpPr>
        <p:grpSp>
          <p:nvGrpSpPr>
            <p:cNvPr id="54" name="Group 53">
              <a:extLst>
                <a:ext uri="{FF2B5EF4-FFF2-40B4-BE49-F238E27FC236}">
                  <a16:creationId xmlns:a16="http://schemas.microsoft.com/office/drawing/2014/main" id="{71D0DA5F-84F0-0F47-8226-2B32F140CC38}"/>
                </a:ext>
              </a:extLst>
            </p:cNvPr>
            <p:cNvGrpSpPr/>
            <p:nvPr/>
          </p:nvGrpSpPr>
          <p:grpSpPr>
            <a:xfrm>
              <a:off x="1912315" y="341604"/>
              <a:ext cx="1377131" cy="486000"/>
              <a:chOff x="431803" y="401564"/>
              <a:chExt cx="1377131" cy="486000"/>
            </a:xfrm>
            <a:solidFill>
              <a:srgbClr val="787777"/>
            </a:solidFill>
          </p:grpSpPr>
          <p:sp>
            <p:nvSpPr>
              <p:cNvPr id="56" name="Oval 55">
                <a:extLst>
                  <a:ext uri="{FF2B5EF4-FFF2-40B4-BE49-F238E27FC236}">
                    <a16:creationId xmlns:a16="http://schemas.microsoft.com/office/drawing/2014/main" id="{88897713-E85F-0642-8527-3A1AE59CAF3A}"/>
                  </a:ext>
                </a:extLst>
              </p:cNvPr>
              <p:cNvSpPr/>
              <p:nvPr/>
            </p:nvSpPr>
            <p:spPr>
              <a:xfrm>
                <a:off x="431803"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7" name="Oval 56">
                <a:extLst>
                  <a:ext uri="{FF2B5EF4-FFF2-40B4-BE49-F238E27FC236}">
                    <a16:creationId xmlns:a16="http://schemas.microsoft.com/office/drawing/2014/main" id="{B7B34050-3A3B-414E-9E9C-1EC8948F6FA4}"/>
                  </a:ext>
                </a:extLst>
              </p:cNvPr>
              <p:cNvSpPr/>
              <p:nvPr/>
            </p:nvSpPr>
            <p:spPr>
              <a:xfrm>
                <a:off x="1322934"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8" name="Rectangle 57">
                <a:extLst>
                  <a:ext uri="{FF2B5EF4-FFF2-40B4-BE49-F238E27FC236}">
                    <a16:creationId xmlns:a16="http://schemas.microsoft.com/office/drawing/2014/main" id="{B8699DCD-88A3-ED4C-8BF6-D4D1CFBBBF07}"/>
                  </a:ext>
                </a:extLst>
              </p:cNvPr>
              <p:cNvSpPr/>
              <p:nvPr/>
            </p:nvSpPr>
            <p:spPr>
              <a:xfrm>
                <a:off x="677952" y="401564"/>
                <a:ext cx="903797" cy="486000"/>
              </a:xfrm>
              <a:prstGeom prst="rect">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55" name="Income-Tax Free Death Benefit">
              <a:extLst>
                <a:ext uri="{FF2B5EF4-FFF2-40B4-BE49-F238E27FC236}">
                  <a16:creationId xmlns:a16="http://schemas.microsoft.com/office/drawing/2014/main" id="{9A12C065-6DE8-864A-BBB6-2E07795540A7}"/>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59" name="Group 58">
            <a:extLst>
              <a:ext uri="{FF2B5EF4-FFF2-40B4-BE49-F238E27FC236}">
                <a16:creationId xmlns:a16="http://schemas.microsoft.com/office/drawing/2014/main" id="{D71F3ADE-91E9-EE47-80B6-4232A1A6AB83}"/>
              </a:ext>
            </a:extLst>
          </p:cNvPr>
          <p:cNvGrpSpPr/>
          <p:nvPr/>
        </p:nvGrpSpPr>
        <p:grpSpPr>
          <a:xfrm>
            <a:off x="3392827" y="416554"/>
            <a:ext cx="1377132" cy="486000"/>
            <a:chOff x="3392827" y="341604"/>
            <a:chExt cx="1377132" cy="486000"/>
          </a:xfrm>
        </p:grpSpPr>
        <p:grpSp>
          <p:nvGrpSpPr>
            <p:cNvPr id="60" name="Group 59">
              <a:extLst>
                <a:ext uri="{FF2B5EF4-FFF2-40B4-BE49-F238E27FC236}">
                  <a16:creationId xmlns:a16="http://schemas.microsoft.com/office/drawing/2014/main" id="{3E371910-9D55-0F44-A184-B42D3A6A4855}"/>
                </a:ext>
              </a:extLst>
            </p:cNvPr>
            <p:cNvGrpSpPr/>
            <p:nvPr/>
          </p:nvGrpSpPr>
          <p:grpSpPr>
            <a:xfrm>
              <a:off x="3392827" y="341604"/>
              <a:ext cx="1377131" cy="486000"/>
              <a:chOff x="431803" y="401564"/>
              <a:chExt cx="1377131" cy="486000"/>
            </a:xfrm>
            <a:solidFill>
              <a:srgbClr val="787777"/>
            </a:solidFill>
          </p:grpSpPr>
          <p:sp>
            <p:nvSpPr>
              <p:cNvPr id="62" name="Oval 61">
                <a:extLst>
                  <a:ext uri="{FF2B5EF4-FFF2-40B4-BE49-F238E27FC236}">
                    <a16:creationId xmlns:a16="http://schemas.microsoft.com/office/drawing/2014/main" id="{20ED23F8-EC85-7246-9331-1458D47D2BC3}"/>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3" name="Oval 62">
                <a:extLst>
                  <a:ext uri="{FF2B5EF4-FFF2-40B4-BE49-F238E27FC236}">
                    <a16:creationId xmlns:a16="http://schemas.microsoft.com/office/drawing/2014/main" id="{13B1EC28-B083-B041-9ECC-5AF442D478E7}"/>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4" name="Rectangle 63">
                <a:extLst>
                  <a:ext uri="{FF2B5EF4-FFF2-40B4-BE49-F238E27FC236}">
                    <a16:creationId xmlns:a16="http://schemas.microsoft.com/office/drawing/2014/main" id="{3651FA12-55D1-F648-B432-BC81735748B5}"/>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61" name="Income-Tax Free Death Benefit">
              <a:extLst>
                <a:ext uri="{FF2B5EF4-FFF2-40B4-BE49-F238E27FC236}">
                  <a16:creationId xmlns:a16="http://schemas.microsoft.com/office/drawing/2014/main" id="{78C1E19E-FDCB-E541-B021-6665E82E7B3D}"/>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Options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pic>
        <p:nvPicPr>
          <p:cNvPr id="2" name="Picture 1">
            <a:extLst>
              <a:ext uri="{FF2B5EF4-FFF2-40B4-BE49-F238E27FC236}">
                <a16:creationId xmlns:a16="http://schemas.microsoft.com/office/drawing/2014/main" id="{CA18DA8C-AC7B-5543-8308-BE99573CEA71}"/>
              </a:ext>
            </a:extLst>
          </p:cNvPr>
          <p:cNvPicPr>
            <a:picLocks noChangeAspect="1"/>
          </p:cNvPicPr>
          <p:nvPr/>
        </p:nvPicPr>
        <p:blipFill>
          <a:blip r:embed="rId3"/>
          <a:stretch>
            <a:fillRect/>
          </a:stretch>
        </p:blipFill>
        <p:spPr>
          <a:xfrm>
            <a:off x="733018" y="2301511"/>
            <a:ext cx="774700" cy="1092200"/>
          </a:xfrm>
          <a:prstGeom prst="rect">
            <a:avLst/>
          </a:prstGeom>
        </p:spPr>
      </p:pic>
    </p:spTree>
    <p:extLst>
      <p:ext uri="{BB962C8B-B14F-4D97-AF65-F5344CB8AC3E}">
        <p14:creationId xmlns:p14="http://schemas.microsoft.com/office/powerpoint/2010/main" val="363648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0" y="1441625"/>
            <a:ext cx="8364330" cy="57559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chemeClr val="accent4"/>
                </a:solidFill>
                <a:effectLst/>
                <a:uLnTx/>
                <a:uFillTx/>
                <a:latin typeface="Verdana" panose="020B0604030504040204" pitchFamily="34" charset="0"/>
                <a:ea typeface="Verdana" panose="020B0604030504040204" pitchFamily="34" charset="0"/>
              </a:rPr>
              <a:t>Leave a mark by donating to a cause you care about with Foresters Charity Benefit provision, which is included at no additional premium.</a:t>
            </a:r>
            <a:r>
              <a:rPr kumimoji="0" lang="en-US" sz="1600" b="1" i="0" u="none" strike="noStrike" kern="1200" cap="none" spc="0" normalizeH="0" baseline="30000" noProof="0" dirty="0">
                <a:ln>
                  <a:noFill/>
                </a:ln>
                <a:solidFill>
                  <a:schemeClr val="accent4"/>
                </a:solidFill>
                <a:effectLst/>
                <a:uLnTx/>
                <a:uFillTx/>
                <a:latin typeface="Verdana" panose="020B0604030504040204" pitchFamily="34" charset="0"/>
                <a:ea typeface="Verdana" panose="020B0604030504040204" pitchFamily="34" charset="0"/>
              </a:rPr>
              <a:t>4</a:t>
            </a:r>
          </a:p>
        </p:txBody>
      </p:sp>
      <p:sp>
        <p:nvSpPr>
          <p:cNvPr id="8" name="Content Placeholder 2">
            <a:extLst>
              <a:ext uri="{FF2B5EF4-FFF2-40B4-BE49-F238E27FC236}">
                <a16:creationId xmlns:a16="http://schemas.microsoft.com/office/drawing/2014/main" id="{DCF3033A-F1FA-F34D-97A3-A76676C38CEE}"/>
              </a:ext>
            </a:extLst>
          </p:cNvPr>
          <p:cNvSpPr txBox="1">
            <a:spLocks/>
          </p:cNvSpPr>
          <p:nvPr/>
        </p:nvSpPr>
        <p:spPr>
          <a:xfrm>
            <a:off x="1853689" y="2301511"/>
            <a:ext cx="6375911" cy="1371600"/>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45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In addition to the death benefit, when a claim is paid to your beneficiaries, Foresters will donate 1% (up to a maximum of $100,000) of the face value of your certificate in your name, to an eligible designated registered charitable organization chosen by you.</a:t>
            </a:r>
          </a:p>
        </p:txBody>
      </p:sp>
      <p:grpSp>
        <p:nvGrpSpPr>
          <p:cNvPr id="30" name="Group 29">
            <a:extLst>
              <a:ext uri="{FF2B5EF4-FFF2-40B4-BE49-F238E27FC236}">
                <a16:creationId xmlns:a16="http://schemas.microsoft.com/office/drawing/2014/main" id="{CAE3AB56-75EA-6D41-A137-3A60B8D641FE}"/>
              </a:ext>
            </a:extLst>
          </p:cNvPr>
          <p:cNvGrpSpPr/>
          <p:nvPr/>
        </p:nvGrpSpPr>
        <p:grpSpPr>
          <a:xfrm>
            <a:off x="431803" y="416554"/>
            <a:ext cx="1377132" cy="486000"/>
            <a:chOff x="431803" y="401564"/>
            <a:chExt cx="1377132" cy="486000"/>
          </a:xfrm>
        </p:grpSpPr>
        <p:grpSp>
          <p:nvGrpSpPr>
            <p:cNvPr id="31" name="Group 30">
              <a:extLst>
                <a:ext uri="{FF2B5EF4-FFF2-40B4-BE49-F238E27FC236}">
                  <a16:creationId xmlns:a16="http://schemas.microsoft.com/office/drawing/2014/main" id="{6C66B576-9D83-3643-8028-0133A63D2679}"/>
                </a:ext>
              </a:extLst>
            </p:cNvPr>
            <p:cNvGrpSpPr/>
            <p:nvPr/>
          </p:nvGrpSpPr>
          <p:grpSpPr>
            <a:xfrm>
              <a:off x="431803" y="401564"/>
              <a:ext cx="1377131" cy="486000"/>
              <a:chOff x="431803" y="401564"/>
              <a:chExt cx="1377131" cy="486000"/>
            </a:xfrm>
          </p:grpSpPr>
          <p:sp>
            <p:nvSpPr>
              <p:cNvPr id="33" name="Oval 32">
                <a:extLst>
                  <a:ext uri="{FF2B5EF4-FFF2-40B4-BE49-F238E27FC236}">
                    <a16:creationId xmlns:a16="http://schemas.microsoft.com/office/drawing/2014/main" id="{A4876A2D-9D8F-204C-9B0A-9BF2D3101EBC}"/>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4" name="Oval 33">
                <a:extLst>
                  <a:ext uri="{FF2B5EF4-FFF2-40B4-BE49-F238E27FC236}">
                    <a16:creationId xmlns:a16="http://schemas.microsoft.com/office/drawing/2014/main" id="{E137F55D-E04A-2F4E-9903-CE82190E40DC}"/>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5" name="Rectangle 34">
                <a:extLst>
                  <a:ext uri="{FF2B5EF4-FFF2-40B4-BE49-F238E27FC236}">
                    <a16:creationId xmlns:a16="http://schemas.microsoft.com/office/drawing/2014/main" id="{F383CDCC-742B-594C-ABF6-35014504B872}"/>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2" name="Income-Tax Free Death Benefit">
              <a:extLst>
                <a:ext uri="{FF2B5EF4-FFF2-40B4-BE49-F238E27FC236}">
                  <a16:creationId xmlns:a16="http://schemas.microsoft.com/office/drawing/2014/main" id="{A87D57C0-549F-024D-9ECD-05C2CEFEA3ED}"/>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36" name="Group 35">
            <a:extLst>
              <a:ext uri="{FF2B5EF4-FFF2-40B4-BE49-F238E27FC236}">
                <a16:creationId xmlns:a16="http://schemas.microsoft.com/office/drawing/2014/main" id="{8CBAA951-38C3-704A-8FFF-8C39A42903B1}"/>
              </a:ext>
            </a:extLst>
          </p:cNvPr>
          <p:cNvGrpSpPr/>
          <p:nvPr/>
        </p:nvGrpSpPr>
        <p:grpSpPr>
          <a:xfrm>
            <a:off x="1912315" y="416554"/>
            <a:ext cx="1377132" cy="486000"/>
            <a:chOff x="1912315" y="341604"/>
            <a:chExt cx="1377132" cy="486000"/>
          </a:xfrm>
        </p:grpSpPr>
        <p:grpSp>
          <p:nvGrpSpPr>
            <p:cNvPr id="37" name="Group 36">
              <a:extLst>
                <a:ext uri="{FF2B5EF4-FFF2-40B4-BE49-F238E27FC236}">
                  <a16:creationId xmlns:a16="http://schemas.microsoft.com/office/drawing/2014/main" id="{A3CCB081-9012-A147-A14C-0638905DC72B}"/>
                </a:ext>
              </a:extLst>
            </p:cNvPr>
            <p:cNvGrpSpPr/>
            <p:nvPr/>
          </p:nvGrpSpPr>
          <p:grpSpPr>
            <a:xfrm>
              <a:off x="1912315" y="341604"/>
              <a:ext cx="1377131" cy="486000"/>
              <a:chOff x="431803" y="401564"/>
              <a:chExt cx="1377131" cy="486000"/>
            </a:xfrm>
            <a:solidFill>
              <a:srgbClr val="787777"/>
            </a:solidFill>
          </p:grpSpPr>
          <p:sp>
            <p:nvSpPr>
              <p:cNvPr id="39" name="Oval 38">
                <a:extLst>
                  <a:ext uri="{FF2B5EF4-FFF2-40B4-BE49-F238E27FC236}">
                    <a16:creationId xmlns:a16="http://schemas.microsoft.com/office/drawing/2014/main" id="{9956DCA5-8FD4-BE4E-96B2-9A66FF7AF3B1}"/>
                  </a:ext>
                </a:extLst>
              </p:cNvPr>
              <p:cNvSpPr/>
              <p:nvPr/>
            </p:nvSpPr>
            <p:spPr>
              <a:xfrm>
                <a:off x="431803"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0" name="Oval 39">
                <a:extLst>
                  <a:ext uri="{FF2B5EF4-FFF2-40B4-BE49-F238E27FC236}">
                    <a16:creationId xmlns:a16="http://schemas.microsoft.com/office/drawing/2014/main" id="{D24C3BAE-A14E-C544-9D1B-5124E3DD791E}"/>
                  </a:ext>
                </a:extLst>
              </p:cNvPr>
              <p:cNvSpPr/>
              <p:nvPr/>
            </p:nvSpPr>
            <p:spPr>
              <a:xfrm>
                <a:off x="1322934"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1" name="Rectangle 40">
                <a:extLst>
                  <a:ext uri="{FF2B5EF4-FFF2-40B4-BE49-F238E27FC236}">
                    <a16:creationId xmlns:a16="http://schemas.microsoft.com/office/drawing/2014/main" id="{E63EE7CB-194E-2F40-B0B9-F7DDE5BBB7D9}"/>
                  </a:ext>
                </a:extLst>
              </p:cNvPr>
              <p:cNvSpPr/>
              <p:nvPr/>
            </p:nvSpPr>
            <p:spPr>
              <a:xfrm>
                <a:off x="677952" y="401564"/>
                <a:ext cx="903797" cy="486000"/>
              </a:xfrm>
              <a:prstGeom prst="rect">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8" name="Income-Tax Free Death Benefit">
              <a:extLst>
                <a:ext uri="{FF2B5EF4-FFF2-40B4-BE49-F238E27FC236}">
                  <a16:creationId xmlns:a16="http://schemas.microsoft.com/office/drawing/2014/main" id="{6E4EFD3C-5D0B-7E4A-AAB0-EFCE60DB6647}"/>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2" name="Group 41">
            <a:extLst>
              <a:ext uri="{FF2B5EF4-FFF2-40B4-BE49-F238E27FC236}">
                <a16:creationId xmlns:a16="http://schemas.microsoft.com/office/drawing/2014/main" id="{E49A69A5-1B49-6647-8866-A3EE5185201C}"/>
              </a:ext>
            </a:extLst>
          </p:cNvPr>
          <p:cNvGrpSpPr/>
          <p:nvPr/>
        </p:nvGrpSpPr>
        <p:grpSpPr>
          <a:xfrm>
            <a:off x="3392827" y="416554"/>
            <a:ext cx="1377132" cy="486000"/>
            <a:chOff x="3392827" y="341604"/>
            <a:chExt cx="1377132" cy="486000"/>
          </a:xfrm>
        </p:grpSpPr>
        <p:grpSp>
          <p:nvGrpSpPr>
            <p:cNvPr id="43" name="Group 42">
              <a:extLst>
                <a:ext uri="{FF2B5EF4-FFF2-40B4-BE49-F238E27FC236}">
                  <a16:creationId xmlns:a16="http://schemas.microsoft.com/office/drawing/2014/main" id="{4100FA43-7980-1045-B615-500ADB12889D}"/>
                </a:ext>
              </a:extLst>
            </p:cNvPr>
            <p:cNvGrpSpPr/>
            <p:nvPr/>
          </p:nvGrpSpPr>
          <p:grpSpPr>
            <a:xfrm>
              <a:off x="3392827" y="341604"/>
              <a:ext cx="1377131" cy="486000"/>
              <a:chOff x="431803" y="401564"/>
              <a:chExt cx="1377131" cy="486000"/>
            </a:xfrm>
            <a:solidFill>
              <a:srgbClr val="787777"/>
            </a:solidFill>
          </p:grpSpPr>
          <p:sp>
            <p:nvSpPr>
              <p:cNvPr id="45" name="Oval 44">
                <a:extLst>
                  <a:ext uri="{FF2B5EF4-FFF2-40B4-BE49-F238E27FC236}">
                    <a16:creationId xmlns:a16="http://schemas.microsoft.com/office/drawing/2014/main" id="{3DAE8BD5-4313-F748-AAF7-F374B6473C45}"/>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6" name="Oval 45">
                <a:extLst>
                  <a:ext uri="{FF2B5EF4-FFF2-40B4-BE49-F238E27FC236}">
                    <a16:creationId xmlns:a16="http://schemas.microsoft.com/office/drawing/2014/main" id="{CB5D4C49-3AFC-DE45-A4CC-95BEE85B9B3D}"/>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7" name="Rectangle 46">
                <a:extLst>
                  <a:ext uri="{FF2B5EF4-FFF2-40B4-BE49-F238E27FC236}">
                    <a16:creationId xmlns:a16="http://schemas.microsoft.com/office/drawing/2014/main" id="{AE8E0F08-E559-2246-A0D8-BE66A4CFE4EE}"/>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4" name="Income-Tax Free Death Benefit">
              <a:extLst>
                <a:ext uri="{FF2B5EF4-FFF2-40B4-BE49-F238E27FC236}">
                  <a16:creationId xmlns:a16="http://schemas.microsoft.com/office/drawing/2014/main" id="{4E8DE509-1AAD-D348-AA83-7822171872D7}"/>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Options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pic>
        <p:nvPicPr>
          <p:cNvPr id="3" name="Picture 2">
            <a:extLst>
              <a:ext uri="{FF2B5EF4-FFF2-40B4-BE49-F238E27FC236}">
                <a16:creationId xmlns:a16="http://schemas.microsoft.com/office/drawing/2014/main" id="{C01FCE17-A5D9-1844-8179-C9319D069D68}"/>
              </a:ext>
            </a:extLst>
          </p:cNvPr>
          <p:cNvPicPr>
            <a:picLocks noChangeAspect="1"/>
          </p:cNvPicPr>
          <p:nvPr/>
        </p:nvPicPr>
        <p:blipFill>
          <a:blip r:embed="rId3"/>
          <a:stretch>
            <a:fillRect/>
          </a:stretch>
        </p:blipFill>
        <p:spPr>
          <a:xfrm>
            <a:off x="608813" y="2330946"/>
            <a:ext cx="1041400" cy="800100"/>
          </a:xfrm>
          <a:prstGeom prst="rect">
            <a:avLst/>
          </a:prstGeom>
        </p:spPr>
      </p:pic>
      <p:sp>
        <p:nvSpPr>
          <p:cNvPr id="25" name="Rectangle 24">
            <a:extLst>
              <a:ext uri="{FF2B5EF4-FFF2-40B4-BE49-F238E27FC236}">
                <a16:creationId xmlns:a16="http://schemas.microsoft.com/office/drawing/2014/main" id="{D7C452FB-06FF-E147-8652-9D32832F999D}"/>
              </a:ext>
            </a:extLst>
          </p:cNvPr>
          <p:cNvSpPr/>
          <p:nvPr/>
        </p:nvSpPr>
        <p:spPr>
          <a:xfrm>
            <a:off x="431800" y="4766716"/>
            <a:ext cx="8364330" cy="333361"/>
          </a:xfrm>
          <a:prstGeom prst="rect">
            <a:avLst/>
          </a:prstGeom>
        </p:spPr>
        <p:txBody>
          <a:bodyPr wrap="square">
            <a:spAutoFit/>
          </a:bodyPr>
          <a:lstStyle/>
          <a:p>
            <a:pPr marL="228600" lvl="0" indent="-228600">
              <a:lnSpc>
                <a:spcPct val="102000"/>
              </a:lnSpc>
              <a:buFont typeface="+mj-lt"/>
              <a:buAutoNum type="arabicPeriod" startAt="4"/>
              <a:defRPr/>
            </a:pPr>
            <a:r>
              <a:rPr lang="en-US" sz="800" kern="0" dirty="0">
                <a:latin typeface="Verdana" panose="020B0604030504040204" pitchFamily="34" charset="0"/>
                <a:ea typeface="Verdana" panose="020B0604030504040204" pitchFamily="34" charset="0"/>
                <a:cs typeface="MuseoSans-300"/>
              </a:rPr>
              <a:t>Foresters will pay the eligible designated charitable organization in the name of the insured. The designated charitable organization must be an accredited 501(c)(3) organization under the Internal Revenue Code and eligible to receive charitable contributions as defined in section 170(c) of that code.</a:t>
            </a:r>
            <a:endParaRPr kumimoji="0" lang="en-US" sz="800" b="0"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MuseoSans-300"/>
            </a:endParaRPr>
          </a:p>
        </p:txBody>
      </p:sp>
    </p:spTree>
    <p:extLst>
      <p:ext uri="{BB962C8B-B14F-4D97-AF65-F5344CB8AC3E}">
        <p14:creationId xmlns:p14="http://schemas.microsoft.com/office/powerpoint/2010/main" val="3659259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F3033A-F1FA-F34D-97A3-A76676C38CEE}"/>
              </a:ext>
            </a:extLst>
          </p:cNvPr>
          <p:cNvSpPr txBox="1">
            <a:spLocks/>
          </p:cNvSpPr>
          <p:nvPr/>
        </p:nvSpPr>
        <p:spPr>
          <a:xfrm>
            <a:off x="1853689" y="2298934"/>
            <a:ext cx="6608271" cy="1371600"/>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450"/>
              </a:spcAft>
              <a:buClr>
                <a:srgbClr val="4D4D4D"/>
              </a:buClr>
              <a:buSzTx/>
              <a:buFont typeface="Wingdings" panose="05000000000000000000" pitchFamily="2" charset="2"/>
              <a:buNone/>
              <a:tabLst/>
              <a:defRPr/>
            </a:pPr>
            <a:r>
              <a:rPr kumimoji="0" lang="en-US" sz="160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Foresters offers you LawAssure,</a:t>
            </a:r>
            <a:r>
              <a:rPr kumimoji="0" lang="en-US" sz="1600" i="0" u="none" strike="noStrike" kern="1200" cap="none" spc="0" normalizeH="0" baseline="30000" noProof="0" dirty="0">
                <a:ln>
                  <a:noFill/>
                </a:ln>
                <a:solidFill>
                  <a:srgbClr val="4D4D4D"/>
                </a:solidFill>
                <a:effectLst/>
                <a:uLnTx/>
                <a:uFillTx/>
                <a:latin typeface="Verdana" panose="020B0604030504040204" pitchFamily="34" charset="0"/>
                <a:ea typeface="Verdana" panose="020B0604030504040204" pitchFamily="34" charset="0"/>
              </a:rPr>
              <a:t>5</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 one of our complimentary member benefits.</a:t>
            </a:r>
            <a:r>
              <a:rPr kumimoji="0" lang="en-US" sz="1600" b="0" i="0" u="none" strike="noStrike" kern="1200" cap="none" spc="0" normalizeH="0" baseline="30000" noProof="0" dirty="0">
                <a:ln>
                  <a:noFill/>
                </a:ln>
                <a:solidFill>
                  <a:srgbClr val="4D4D4D"/>
                </a:solidFill>
                <a:effectLst/>
                <a:uLnTx/>
                <a:uFillTx/>
                <a:latin typeface="Verdana" panose="020B0604030504040204" pitchFamily="34" charset="0"/>
                <a:ea typeface="Verdana" panose="020B0604030504040204" pitchFamily="34" charset="0"/>
              </a:rPr>
              <a:t>6</a:t>
            </a:r>
            <a:r>
              <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rPr>
              <a:t> You’ll have the ability to create customizable wills, powers of attorney and prepare healthcare directives using this online document preparation service.</a:t>
            </a:r>
          </a:p>
        </p:txBody>
      </p:sp>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0" y="1441625"/>
            <a:ext cx="8152027" cy="57559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chemeClr val="accent4"/>
                </a:solidFill>
                <a:effectLst/>
                <a:uLnTx/>
                <a:uFillTx/>
                <a:latin typeface="Verdana" panose="020B0604030504040204" pitchFamily="34" charset="0"/>
                <a:ea typeface="Verdana" panose="020B0604030504040204" pitchFamily="34" charset="0"/>
              </a:rPr>
              <a:t>Make sure your family is prepared for the unexpected and knows your final wishes. Take the time to put your plan in place.</a:t>
            </a:r>
            <a:endParaRPr kumimoji="0" lang="en-US" sz="1600" b="1" i="0" u="none" strike="noStrike" kern="1200" cap="none" spc="0" normalizeH="0" baseline="30000" noProof="0" dirty="0">
              <a:ln>
                <a:noFill/>
              </a:ln>
              <a:solidFill>
                <a:schemeClr val="accent4"/>
              </a:solidFill>
              <a:effectLst/>
              <a:uLnTx/>
              <a:uFillTx/>
              <a:latin typeface="Verdana" panose="020B0604030504040204" pitchFamily="34" charset="0"/>
              <a:ea typeface="Verdana" panose="020B0604030504040204" pitchFamily="34" charset="0"/>
            </a:endParaRPr>
          </a:p>
        </p:txBody>
      </p:sp>
      <p:grpSp>
        <p:nvGrpSpPr>
          <p:cNvPr id="31" name="Group 30">
            <a:extLst>
              <a:ext uri="{FF2B5EF4-FFF2-40B4-BE49-F238E27FC236}">
                <a16:creationId xmlns:a16="http://schemas.microsoft.com/office/drawing/2014/main" id="{6465FB7D-6399-D745-9CD6-800D207DAB45}"/>
              </a:ext>
            </a:extLst>
          </p:cNvPr>
          <p:cNvGrpSpPr/>
          <p:nvPr/>
        </p:nvGrpSpPr>
        <p:grpSpPr>
          <a:xfrm>
            <a:off x="431803" y="416554"/>
            <a:ext cx="1377132" cy="486000"/>
            <a:chOff x="431803" y="401564"/>
            <a:chExt cx="1377132" cy="486000"/>
          </a:xfrm>
        </p:grpSpPr>
        <p:grpSp>
          <p:nvGrpSpPr>
            <p:cNvPr id="32" name="Group 31">
              <a:extLst>
                <a:ext uri="{FF2B5EF4-FFF2-40B4-BE49-F238E27FC236}">
                  <a16:creationId xmlns:a16="http://schemas.microsoft.com/office/drawing/2014/main" id="{386C249F-7675-3D4F-807F-FC59E4755BCD}"/>
                </a:ext>
              </a:extLst>
            </p:cNvPr>
            <p:cNvGrpSpPr/>
            <p:nvPr/>
          </p:nvGrpSpPr>
          <p:grpSpPr>
            <a:xfrm>
              <a:off x="431803" y="401564"/>
              <a:ext cx="1377131" cy="486000"/>
              <a:chOff x="431803" y="401564"/>
              <a:chExt cx="1377131" cy="486000"/>
            </a:xfrm>
          </p:grpSpPr>
          <p:sp>
            <p:nvSpPr>
              <p:cNvPr id="34" name="Oval 33">
                <a:extLst>
                  <a:ext uri="{FF2B5EF4-FFF2-40B4-BE49-F238E27FC236}">
                    <a16:creationId xmlns:a16="http://schemas.microsoft.com/office/drawing/2014/main" id="{7000F38E-B43E-C44D-88A2-9C04C90256A1}"/>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5" name="Oval 34">
                <a:extLst>
                  <a:ext uri="{FF2B5EF4-FFF2-40B4-BE49-F238E27FC236}">
                    <a16:creationId xmlns:a16="http://schemas.microsoft.com/office/drawing/2014/main" id="{97A77555-D5E6-4246-8D4E-8854D7DEF26B}"/>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6" name="Rectangle 35">
                <a:extLst>
                  <a:ext uri="{FF2B5EF4-FFF2-40B4-BE49-F238E27FC236}">
                    <a16:creationId xmlns:a16="http://schemas.microsoft.com/office/drawing/2014/main" id="{07D3DE59-64D2-3B47-9B4B-6932DD64B4BA}"/>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3" name="Income-Tax Free Death Benefit">
              <a:extLst>
                <a:ext uri="{FF2B5EF4-FFF2-40B4-BE49-F238E27FC236}">
                  <a16:creationId xmlns:a16="http://schemas.microsoft.com/office/drawing/2014/main" id="{481287FF-79F5-014C-9B97-A6A9579DB694}"/>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37" name="Group 36">
            <a:extLst>
              <a:ext uri="{FF2B5EF4-FFF2-40B4-BE49-F238E27FC236}">
                <a16:creationId xmlns:a16="http://schemas.microsoft.com/office/drawing/2014/main" id="{AA7B2364-FD16-624B-86D5-70C9CF31CA4F}"/>
              </a:ext>
            </a:extLst>
          </p:cNvPr>
          <p:cNvGrpSpPr/>
          <p:nvPr/>
        </p:nvGrpSpPr>
        <p:grpSpPr>
          <a:xfrm>
            <a:off x="1912315" y="416554"/>
            <a:ext cx="1377132" cy="486000"/>
            <a:chOff x="1912315" y="341604"/>
            <a:chExt cx="1377132" cy="486000"/>
          </a:xfrm>
        </p:grpSpPr>
        <p:grpSp>
          <p:nvGrpSpPr>
            <p:cNvPr id="38" name="Group 37">
              <a:extLst>
                <a:ext uri="{FF2B5EF4-FFF2-40B4-BE49-F238E27FC236}">
                  <a16:creationId xmlns:a16="http://schemas.microsoft.com/office/drawing/2014/main" id="{BCE722B9-0FED-274F-AB81-24748D8360BB}"/>
                </a:ext>
              </a:extLst>
            </p:cNvPr>
            <p:cNvGrpSpPr/>
            <p:nvPr/>
          </p:nvGrpSpPr>
          <p:grpSpPr>
            <a:xfrm>
              <a:off x="1912315" y="341604"/>
              <a:ext cx="1377131" cy="486000"/>
              <a:chOff x="431803" y="401564"/>
              <a:chExt cx="1377131" cy="486000"/>
            </a:xfrm>
            <a:solidFill>
              <a:srgbClr val="787777"/>
            </a:solidFill>
          </p:grpSpPr>
          <p:sp>
            <p:nvSpPr>
              <p:cNvPr id="40" name="Oval 39">
                <a:extLst>
                  <a:ext uri="{FF2B5EF4-FFF2-40B4-BE49-F238E27FC236}">
                    <a16:creationId xmlns:a16="http://schemas.microsoft.com/office/drawing/2014/main" id="{856B72F8-905A-1440-A46C-67432B85E1B6}"/>
                  </a:ext>
                </a:extLst>
              </p:cNvPr>
              <p:cNvSpPr/>
              <p:nvPr/>
            </p:nvSpPr>
            <p:spPr>
              <a:xfrm>
                <a:off x="431803"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1" name="Oval 40">
                <a:extLst>
                  <a:ext uri="{FF2B5EF4-FFF2-40B4-BE49-F238E27FC236}">
                    <a16:creationId xmlns:a16="http://schemas.microsoft.com/office/drawing/2014/main" id="{A2A06E2A-A7C2-5A43-A3D1-8DC7C56588C7}"/>
                  </a:ext>
                </a:extLst>
              </p:cNvPr>
              <p:cNvSpPr/>
              <p:nvPr/>
            </p:nvSpPr>
            <p:spPr>
              <a:xfrm>
                <a:off x="1322934" y="401564"/>
                <a:ext cx="486000" cy="486000"/>
              </a:xfrm>
              <a:prstGeom prst="ellipse">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2" name="Rectangle 41">
                <a:extLst>
                  <a:ext uri="{FF2B5EF4-FFF2-40B4-BE49-F238E27FC236}">
                    <a16:creationId xmlns:a16="http://schemas.microsoft.com/office/drawing/2014/main" id="{32E45D44-661D-C44A-99FA-C5523DC00E85}"/>
                  </a:ext>
                </a:extLst>
              </p:cNvPr>
              <p:cNvSpPr/>
              <p:nvPr/>
            </p:nvSpPr>
            <p:spPr>
              <a:xfrm>
                <a:off x="677952" y="401564"/>
                <a:ext cx="903797" cy="486000"/>
              </a:xfrm>
              <a:prstGeom prst="rect">
                <a:avLst/>
              </a:prstGeom>
              <a:solidFill>
                <a:srgbClr val="AE8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9" name="Income-Tax Free Death Benefit">
              <a:extLst>
                <a:ext uri="{FF2B5EF4-FFF2-40B4-BE49-F238E27FC236}">
                  <a16:creationId xmlns:a16="http://schemas.microsoft.com/office/drawing/2014/main" id="{51B863BD-B94D-474E-9BF8-816787217DBC}"/>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3" name="Group 42">
            <a:extLst>
              <a:ext uri="{FF2B5EF4-FFF2-40B4-BE49-F238E27FC236}">
                <a16:creationId xmlns:a16="http://schemas.microsoft.com/office/drawing/2014/main" id="{44B04658-C13C-854F-9E66-C726EFF0DF7F}"/>
              </a:ext>
            </a:extLst>
          </p:cNvPr>
          <p:cNvGrpSpPr/>
          <p:nvPr/>
        </p:nvGrpSpPr>
        <p:grpSpPr>
          <a:xfrm>
            <a:off x="3392827" y="416554"/>
            <a:ext cx="1377132" cy="486000"/>
            <a:chOff x="3392827" y="341604"/>
            <a:chExt cx="1377132" cy="486000"/>
          </a:xfrm>
        </p:grpSpPr>
        <p:grpSp>
          <p:nvGrpSpPr>
            <p:cNvPr id="44" name="Group 43">
              <a:extLst>
                <a:ext uri="{FF2B5EF4-FFF2-40B4-BE49-F238E27FC236}">
                  <a16:creationId xmlns:a16="http://schemas.microsoft.com/office/drawing/2014/main" id="{4D626AE8-3833-4A42-AF2A-945B1F24313B}"/>
                </a:ext>
              </a:extLst>
            </p:cNvPr>
            <p:cNvGrpSpPr/>
            <p:nvPr/>
          </p:nvGrpSpPr>
          <p:grpSpPr>
            <a:xfrm>
              <a:off x="3392827" y="341604"/>
              <a:ext cx="1377131" cy="486000"/>
              <a:chOff x="431803" y="401564"/>
              <a:chExt cx="1377131" cy="486000"/>
            </a:xfrm>
            <a:solidFill>
              <a:srgbClr val="787777"/>
            </a:solidFill>
          </p:grpSpPr>
          <p:sp>
            <p:nvSpPr>
              <p:cNvPr id="46" name="Oval 45">
                <a:extLst>
                  <a:ext uri="{FF2B5EF4-FFF2-40B4-BE49-F238E27FC236}">
                    <a16:creationId xmlns:a16="http://schemas.microsoft.com/office/drawing/2014/main" id="{F955E03E-A2E1-C24B-BFD6-EFAA3C140C53}"/>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7" name="Oval 46">
                <a:extLst>
                  <a:ext uri="{FF2B5EF4-FFF2-40B4-BE49-F238E27FC236}">
                    <a16:creationId xmlns:a16="http://schemas.microsoft.com/office/drawing/2014/main" id="{4B4E81F5-84CC-B644-BABF-350FE3CAF292}"/>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8" name="Rectangle 47">
                <a:extLst>
                  <a:ext uri="{FF2B5EF4-FFF2-40B4-BE49-F238E27FC236}">
                    <a16:creationId xmlns:a16="http://schemas.microsoft.com/office/drawing/2014/main" id="{FE8231AE-1B59-9B48-9706-0B2D02CC6329}"/>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5" name="Income-Tax Free Death Benefit">
              <a:extLst>
                <a:ext uri="{FF2B5EF4-FFF2-40B4-BE49-F238E27FC236}">
                  <a16:creationId xmlns:a16="http://schemas.microsoft.com/office/drawing/2014/main" id="{F16E36D9-7134-8D49-ADC4-49F2BD0D7A6A}"/>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Options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pic>
        <p:nvPicPr>
          <p:cNvPr id="7" name="Picture 6">
            <a:extLst>
              <a:ext uri="{FF2B5EF4-FFF2-40B4-BE49-F238E27FC236}">
                <a16:creationId xmlns:a16="http://schemas.microsoft.com/office/drawing/2014/main" id="{63124432-4DF6-B547-B252-4EAAB06180FB}"/>
              </a:ext>
            </a:extLst>
          </p:cNvPr>
          <p:cNvPicPr>
            <a:picLocks noChangeAspect="1"/>
          </p:cNvPicPr>
          <p:nvPr/>
        </p:nvPicPr>
        <p:blipFill>
          <a:blip r:embed="rId3"/>
          <a:stretch>
            <a:fillRect/>
          </a:stretch>
        </p:blipFill>
        <p:spPr>
          <a:xfrm>
            <a:off x="682040" y="2360136"/>
            <a:ext cx="1028700" cy="749300"/>
          </a:xfrm>
          <a:prstGeom prst="rect">
            <a:avLst/>
          </a:prstGeom>
        </p:spPr>
      </p:pic>
      <p:sp>
        <p:nvSpPr>
          <p:cNvPr id="24" name="Rectangle 23">
            <a:extLst>
              <a:ext uri="{FF2B5EF4-FFF2-40B4-BE49-F238E27FC236}">
                <a16:creationId xmlns:a16="http://schemas.microsoft.com/office/drawing/2014/main" id="{54B5E32A-C9EB-4D45-95E9-5F5F839E242B}"/>
              </a:ext>
            </a:extLst>
          </p:cNvPr>
          <p:cNvSpPr/>
          <p:nvPr/>
        </p:nvSpPr>
        <p:spPr>
          <a:xfrm>
            <a:off x="431800" y="4272551"/>
            <a:ext cx="8481541" cy="835550"/>
          </a:xfrm>
          <a:prstGeom prst="rect">
            <a:avLst/>
          </a:prstGeom>
        </p:spPr>
        <p:txBody>
          <a:bodyPr wrap="square">
            <a:spAutoFit/>
          </a:bodyPr>
          <a:lstStyle/>
          <a:p>
            <a:pPr marL="228600" lvl="0" indent="-228600">
              <a:lnSpc>
                <a:spcPct val="102000"/>
              </a:lnSpc>
              <a:buFont typeface="+mj-lt"/>
              <a:buAutoNum type="arabicPeriod" startAt="5"/>
              <a:defRPr/>
            </a:pPr>
            <a:r>
              <a:rPr lang="en-US" sz="800" kern="0" dirty="0" err="1">
                <a:latin typeface="Verdana" panose="020B0604030504040204" pitchFamily="34" charset="0"/>
                <a:ea typeface="Verdana" panose="020B0604030504040204" pitchFamily="34" charset="0"/>
                <a:cs typeface="MuseoSans-300"/>
              </a:rPr>
              <a:t>LawAssure</a:t>
            </a:r>
            <a:r>
              <a:rPr lang="en-US" sz="800" kern="0" dirty="0">
                <a:latin typeface="Verdana" panose="020B0604030504040204" pitchFamily="34" charset="0"/>
                <a:ea typeface="Verdana" panose="020B0604030504040204" pitchFamily="34" charset="0"/>
                <a:cs typeface="MuseoSans-300"/>
              </a:rPr>
              <a:t> is provided by </a:t>
            </a:r>
            <a:r>
              <a:rPr lang="en-US" sz="800" kern="0" dirty="0" err="1">
                <a:latin typeface="Verdana" panose="020B0604030504040204" pitchFamily="34" charset="0"/>
                <a:ea typeface="Verdana" panose="020B0604030504040204" pitchFamily="34" charset="0"/>
                <a:cs typeface="MuseoSans-300"/>
              </a:rPr>
              <a:t>Epoq</a:t>
            </a:r>
            <a:r>
              <a:rPr lang="en-US" sz="800" kern="0" dirty="0">
                <a:latin typeface="Verdana" panose="020B0604030504040204" pitchFamily="34" charset="0"/>
                <a:ea typeface="Verdana" panose="020B0604030504040204" pitchFamily="34" charset="0"/>
                <a:cs typeface="MuseoSans-300"/>
              </a:rPr>
              <a:t>, Inc. </a:t>
            </a:r>
            <a:r>
              <a:rPr lang="en-US" sz="800" kern="0" dirty="0" err="1">
                <a:latin typeface="Verdana" panose="020B0604030504040204" pitchFamily="34" charset="0"/>
                <a:ea typeface="Verdana" panose="020B0604030504040204" pitchFamily="34" charset="0"/>
                <a:cs typeface="MuseoSans-300"/>
              </a:rPr>
              <a:t>Epoq</a:t>
            </a:r>
            <a:r>
              <a:rPr lang="en-US" sz="800" kern="0" dirty="0">
                <a:latin typeface="Verdana" panose="020B0604030504040204" pitchFamily="34" charset="0"/>
                <a:ea typeface="Verdana" panose="020B0604030504040204" pitchFamily="34" charset="0"/>
                <a:cs typeface="MuseoSans-300"/>
              </a:rPr>
              <a:t> is an independent service provider and is not affiliated with Foresters. Some features may not be available based on your jurisdiction. </a:t>
            </a:r>
            <a:r>
              <a:rPr lang="en-US" sz="800" kern="0" dirty="0" err="1">
                <a:latin typeface="Verdana" panose="020B0604030504040204" pitchFamily="34" charset="0"/>
                <a:ea typeface="Verdana" panose="020B0604030504040204" pitchFamily="34" charset="0"/>
                <a:cs typeface="MuseoSans-300"/>
              </a:rPr>
              <a:t>LawAssure</a:t>
            </a:r>
            <a:r>
              <a:rPr lang="en-US" sz="800" kern="0" dirty="0">
                <a:latin typeface="Verdana" panose="020B0604030504040204" pitchFamily="34" charset="0"/>
                <a:ea typeface="Verdana" panose="020B0604030504040204" pitchFamily="34" charset="0"/>
                <a:cs typeface="MuseoSans-300"/>
              </a:rPr>
              <a:t> is not a legal service or legal advice and is not a substitute for legal advice or services of a lawyer. </a:t>
            </a:r>
          </a:p>
          <a:p>
            <a:pPr marL="228600" lvl="0" indent="-228600">
              <a:lnSpc>
                <a:spcPct val="102000"/>
              </a:lnSpc>
              <a:buFont typeface="+mj-lt"/>
              <a:buAutoNum type="arabicPeriod" startAt="5"/>
              <a:defRPr/>
            </a:pPr>
            <a:r>
              <a:rPr lang="en-US" sz="800" kern="0" dirty="0">
                <a:latin typeface="Verdana" panose="020B0604030504040204" pitchFamily="34" charset="0"/>
                <a:ea typeface="Verdana" panose="020B0604030504040204" pitchFamily="34" charset="0"/>
                <a:cs typeface="MuseoSans-300"/>
              </a:rPr>
              <a:t>Description of member benefits that you may receive assumes you are a Foresters Financial member. Foresters Financial members are insureds under a life or health insurance certificate issued by The Independent Order of Foresters or Foresters Life Insurance Company. Foresters Financial member benefits are non-contractual, subject to benefit specific eligibility requirements, definitions and limitations and may be changed or cancelled without notice or are no longer available.</a:t>
            </a:r>
          </a:p>
        </p:txBody>
      </p:sp>
    </p:spTree>
    <p:extLst>
      <p:ext uri="{BB962C8B-B14F-4D97-AF65-F5344CB8AC3E}">
        <p14:creationId xmlns:p14="http://schemas.microsoft.com/office/powerpoint/2010/main" val="2870893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143A8AAF-7F27-EBEA-0C34-4889CB7FE5F5}"/>
              </a:ext>
            </a:extLst>
          </p:cNvPr>
          <p:cNvSpPr txBox="1">
            <a:spLocks/>
          </p:cNvSpPr>
          <p:nvPr/>
        </p:nvSpPr>
        <p:spPr>
          <a:xfrm>
            <a:off x="7581900" y="4839003"/>
            <a:ext cx="1562100" cy="180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fld id="{09ADD7EF-3803-4FBB-B53B-5BCECB12F6DC}" type="slidenum">
              <a:rPr lang="fr-CA" sz="900" smtClean="0">
                <a:solidFill>
                  <a:schemeClr val="bg1"/>
                </a:solidFill>
                <a:latin typeface="Verdana"/>
              </a:rPr>
              <a:pPr algn="r" defTabSz="457200"/>
              <a:t>15</a:t>
            </a:fld>
            <a:endParaRPr lang="fr-CA" sz="900" dirty="0">
              <a:solidFill>
                <a:schemeClr val="bg1"/>
              </a:solidFill>
              <a:latin typeface="Verdana"/>
            </a:endParaRPr>
          </a:p>
        </p:txBody>
      </p:sp>
      <p:sp>
        <p:nvSpPr>
          <p:cNvPr id="8" name="Title 1">
            <a:extLst>
              <a:ext uri="{FF2B5EF4-FFF2-40B4-BE49-F238E27FC236}">
                <a16:creationId xmlns:a16="http://schemas.microsoft.com/office/drawing/2014/main" id="{4BB0AB13-8BF1-BD01-A3BF-AE23504752B0}"/>
              </a:ext>
            </a:extLst>
          </p:cNvPr>
          <p:cNvSpPr txBox="1">
            <a:spLocks/>
          </p:cNvSpPr>
          <p:nvPr/>
        </p:nvSpPr>
        <p:spPr>
          <a:xfrm>
            <a:off x="266477" y="1771710"/>
            <a:ext cx="7832035" cy="589905"/>
          </a:xfrm>
          <a:prstGeom prst="rect">
            <a:avLst/>
          </a:prstGeom>
        </p:spPr>
        <p:txBody>
          <a:bodyPr/>
          <a:lstStyle>
            <a:lvl1pPr marL="0" indent="0" algn="l" defTabSz="686440" rtl="0" eaLnBrk="1" latinLnBrk="0" hangingPunct="1">
              <a:spcBef>
                <a:spcPct val="0"/>
              </a:spcBef>
              <a:buNone/>
              <a:defRPr sz="2252" b="1" kern="1200">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r>
              <a:rPr lang="en-CA" sz="4200" dirty="0">
                <a:solidFill>
                  <a:schemeClr val="bg1"/>
                </a:solidFill>
              </a:rPr>
              <a:t>Options</a:t>
            </a:r>
          </a:p>
        </p:txBody>
      </p:sp>
      <p:sp>
        <p:nvSpPr>
          <p:cNvPr id="9" name="Text Placeholder 2">
            <a:extLst>
              <a:ext uri="{FF2B5EF4-FFF2-40B4-BE49-F238E27FC236}">
                <a16:creationId xmlns:a16="http://schemas.microsoft.com/office/drawing/2014/main" id="{496EC4FC-DFD5-1BB8-ABF3-C5738EE94032}"/>
              </a:ext>
            </a:extLst>
          </p:cNvPr>
          <p:cNvSpPr txBox="1">
            <a:spLocks/>
          </p:cNvSpPr>
          <p:nvPr/>
        </p:nvSpPr>
        <p:spPr>
          <a:xfrm>
            <a:off x="249912" y="2492961"/>
            <a:ext cx="8196666" cy="410369"/>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indent="0">
              <a:buNone/>
            </a:pPr>
            <a:r>
              <a:rPr lang="en-US" sz="2800" b="1" dirty="0">
                <a:solidFill>
                  <a:schemeClr val="bg1"/>
                </a:solidFill>
              </a:rPr>
              <a:t>Flexibility for an uncertain future</a:t>
            </a:r>
          </a:p>
        </p:txBody>
      </p:sp>
      <p:pic>
        <p:nvPicPr>
          <p:cNvPr id="10" name="Picture 3">
            <a:extLst>
              <a:ext uri="{FF2B5EF4-FFF2-40B4-BE49-F238E27FC236}">
                <a16:creationId xmlns:a16="http://schemas.microsoft.com/office/drawing/2014/main" id="{2B864976-86B5-9371-B362-3FB586D973C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7218" t="5205" r="37626"/>
          <a:stretch/>
        </p:blipFill>
        <p:spPr>
          <a:xfrm>
            <a:off x="7376172" y="-1"/>
            <a:ext cx="1758950" cy="957095"/>
          </a:xfrm>
          <a:prstGeom prst="rect">
            <a:avLst/>
          </a:prstGeom>
        </p:spPr>
      </p:pic>
    </p:spTree>
    <p:extLst>
      <p:ext uri="{BB962C8B-B14F-4D97-AF65-F5344CB8AC3E}">
        <p14:creationId xmlns:p14="http://schemas.microsoft.com/office/powerpoint/2010/main" val="41590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B90EAE-CD45-481B-A5EC-191230653C03}"/>
              </a:ext>
            </a:extLst>
          </p:cNvPr>
          <p:cNvSpPr txBox="1">
            <a:spLocks/>
          </p:cNvSpPr>
          <p:nvPr/>
        </p:nvSpPr>
        <p:spPr>
          <a:xfrm>
            <a:off x="431800" y="1441625"/>
            <a:ext cx="8275595" cy="377344"/>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lvl="0" indent="0">
              <a:spcAft>
                <a:spcPts val="1600"/>
              </a:spcAft>
              <a:buNone/>
            </a:pPr>
            <a:r>
              <a:rPr lang="en-US" sz="1600" b="1" dirty="0">
                <a:solidFill>
                  <a:schemeClr val="accent5"/>
                </a:solidFill>
              </a:rPr>
              <a:t>As your life changes so will your life insurance needs. That’s why Term offers you the ability to:</a:t>
            </a:r>
            <a:endParaRPr kumimoji="0" lang="en-US" sz="1600" b="1" i="0" u="none" strike="noStrike" kern="1200" cap="none" spc="0" normalizeH="0" baseline="0" noProof="0" dirty="0">
              <a:ln>
                <a:noFill/>
              </a:ln>
              <a:solidFill>
                <a:schemeClr val="accent5"/>
              </a:solidFill>
              <a:effectLst/>
              <a:uLnTx/>
              <a:uFillTx/>
            </a:endParaRPr>
          </a:p>
        </p:txBody>
      </p:sp>
      <p:sp>
        <p:nvSpPr>
          <p:cNvPr id="18" name="Content Placeholder 2">
            <a:extLst>
              <a:ext uri="{FF2B5EF4-FFF2-40B4-BE49-F238E27FC236}">
                <a16:creationId xmlns:a16="http://schemas.microsoft.com/office/drawing/2014/main" id="{14F57A00-9C9B-472B-9603-78B8F10B0A7D}"/>
              </a:ext>
            </a:extLst>
          </p:cNvPr>
          <p:cNvSpPr txBox="1">
            <a:spLocks/>
          </p:cNvSpPr>
          <p:nvPr/>
        </p:nvSpPr>
        <p:spPr>
          <a:xfrm>
            <a:off x="1853689" y="2298934"/>
            <a:ext cx="6853706" cy="811271"/>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indent="0">
              <a:buNone/>
              <a:defRPr/>
            </a:pPr>
            <a:r>
              <a:rPr lang="en-US" sz="1600" dirty="0"/>
              <a:t>Leverage the conversion provision to convert the term coverage to permanent insurance without evidence of insurability during the conversion period. If your health has declined since originally purchasing the term coverage, this provision may be your only option towards securing permanent coverage.</a:t>
            </a:r>
          </a:p>
        </p:txBody>
      </p:sp>
      <p:sp>
        <p:nvSpPr>
          <p:cNvPr id="19" name="Content Placeholder 2">
            <a:extLst>
              <a:ext uri="{FF2B5EF4-FFF2-40B4-BE49-F238E27FC236}">
                <a16:creationId xmlns:a16="http://schemas.microsoft.com/office/drawing/2014/main" id="{05AF4B64-8AAC-4E25-9853-E43184238FB2}"/>
              </a:ext>
            </a:extLst>
          </p:cNvPr>
          <p:cNvSpPr txBox="1">
            <a:spLocks/>
          </p:cNvSpPr>
          <p:nvPr/>
        </p:nvSpPr>
        <p:spPr>
          <a:xfrm>
            <a:off x="1872903" y="3958049"/>
            <a:ext cx="6834492" cy="590528"/>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endPar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endParaRPr>
          </a:p>
        </p:txBody>
      </p:sp>
      <p:grpSp>
        <p:nvGrpSpPr>
          <p:cNvPr id="34" name="Group 33">
            <a:extLst>
              <a:ext uri="{FF2B5EF4-FFF2-40B4-BE49-F238E27FC236}">
                <a16:creationId xmlns:a16="http://schemas.microsoft.com/office/drawing/2014/main" id="{A8450E46-CAD2-624C-8A2D-801CE6106D11}"/>
              </a:ext>
            </a:extLst>
          </p:cNvPr>
          <p:cNvGrpSpPr/>
          <p:nvPr/>
        </p:nvGrpSpPr>
        <p:grpSpPr>
          <a:xfrm>
            <a:off x="431803" y="416554"/>
            <a:ext cx="1377132" cy="486000"/>
            <a:chOff x="431803" y="401564"/>
            <a:chExt cx="1377132" cy="486000"/>
          </a:xfrm>
        </p:grpSpPr>
        <p:grpSp>
          <p:nvGrpSpPr>
            <p:cNvPr id="35" name="Group 34">
              <a:extLst>
                <a:ext uri="{FF2B5EF4-FFF2-40B4-BE49-F238E27FC236}">
                  <a16:creationId xmlns:a16="http://schemas.microsoft.com/office/drawing/2014/main" id="{CEB5B4E2-1651-FF48-A5E6-07995125EA5A}"/>
                </a:ext>
              </a:extLst>
            </p:cNvPr>
            <p:cNvGrpSpPr/>
            <p:nvPr/>
          </p:nvGrpSpPr>
          <p:grpSpPr>
            <a:xfrm>
              <a:off x="431803" y="401564"/>
              <a:ext cx="1377131" cy="486000"/>
              <a:chOff x="431803" y="401564"/>
              <a:chExt cx="1377131" cy="486000"/>
            </a:xfrm>
          </p:grpSpPr>
          <p:sp>
            <p:nvSpPr>
              <p:cNvPr id="37" name="Oval 36">
                <a:extLst>
                  <a:ext uri="{FF2B5EF4-FFF2-40B4-BE49-F238E27FC236}">
                    <a16:creationId xmlns:a16="http://schemas.microsoft.com/office/drawing/2014/main" id="{7ED1485F-76C4-9C44-865E-8A38D0B4660A}"/>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8" name="Oval 37">
                <a:extLst>
                  <a:ext uri="{FF2B5EF4-FFF2-40B4-BE49-F238E27FC236}">
                    <a16:creationId xmlns:a16="http://schemas.microsoft.com/office/drawing/2014/main" id="{9ABBBC0F-15C0-664B-AD12-6BD572F9D54F}"/>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9" name="Rectangle 38">
                <a:extLst>
                  <a:ext uri="{FF2B5EF4-FFF2-40B4-BE49-F238E27FC236}">
                    <a16:creationId xmlns:a16="http://schemas.microsoft.com/office/drawing/2014/main" id="{FFFF6D9A-3EE2-C041-82CE-A1346BA6F974}"/>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6" name="Income-Tax Free Death Benefit">
              <a:extLst>
                <a:ext uri="{FF2B5EF4-FFF2-40B4-BE49-F238E27FC236}">
                  <a16:creationId xmlns:a16="http://schemas.microsoft.com/office/drawing/2014/main" id="{E925912F-2DAC-334D-B305-6CF48D14FFCD}"/>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40" name="Group 39">
            <a:extLst>
              <a:ext uri="{FF2B5EF4-FFF2-40B4-BE49-F238E27FC236}">
                <a16:creationId xmlns:a16="http://schemas.microsoft.com/office/drawing/2014/main" id="{AEEB53BA-E68C-B442-B930-A186C967ED08}"/>
              </a:ext>
            </a:extLst>
          </p:cNvPr>
          <p:cNvGrpSpPr/>
          <p:nvPr/>
        </p:nvGrpSpPr>
        <p:grpSpPr>
          <a:xfrm>
            <a:off x="1912315" y="416554"/>
            <a:ext cx="1377132" cy="486000"/>
            <a:chOff x="1912315" y="341604"/>
            <a:chExt cx="1377132" cy="486000"/>
          </a:xfrm>
        </p:grpSpPr>
        <p:grpSp>
          <p:nvGrpSpPr>
            <p:cNvPr id="41" name="Group 40">
              <a:extLst>
                <a:ext uri="{FF2B5EF4-FFF2-40B4-BE49-F238E27FC236}">
                  <a16:creationId xmlns:a16="http://schemas.microsoft.com/office/drawing/2014/main" id="{C6C1CE85-D227-F745-9DD0-F90AD391815D}"/>
                </a:ext>
              </a:extLst>
            </p:cNvPr>
            <p:cNvGrpSpPr/>
            <p:nvPr/>
          </p:nvGrpSpPr>
          <p:grpSpPr>
            <a:xfrm>
              <a:off x="1912315" y="341604"/>
              <a:ext cx="1377131" cy="486000"/>
              <a:chOff x="431803" y="401564"/>
              <a:chExt cx="1377131" cy="486000"/>
            </a:xfrm>
            <a:solidFill>
              <a:srgbClr val="787777"/>
            </a:solidFill>
          </p:grpSpPr>
          <p:sp>
            <p:nvSpPr>
              <p:cNvPr id="43" name="Oval 42">
                <a:extLst>
                  <a:ext uri="{FF2B5EF4-FFF2-40B4-BE49-F238E27FC236}">
                    <a16:creationId xmlns:a16="http://schemas.microsoft.com/office/drawing/2014/main" id="{0A9D5C2D-B342-4A40-8ED6-924FC403A6D0}"/>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4" name="Oval 43">
                <a:extLst>
                  <a:ext uri="{FF2B5EF4-FFF2-40B4-BE49-F238E27FC236}">
                    <a16:creationId xmlns:a16="http://schemas.microsoft.com/office/drawing/2014/main" id="{33FF507E-3F63-1D4F-AF30-E774D1422970}"/>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5" name="Rectangle 44">
                <a:extLst>
                  <a:ext uri="{FF2B5EF4-FFF2-40B4-BE49-F238E27FC236}">
                    <a16:creationId xmlns:a16="http://schemas.microsoft.com/office/drawing/2014/main" id="{334B6748-E454-4240-88EB-6EBE4B181018}"/>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2" name="Income-Tax Free Death Benefit">
              <a:extLst>
                <a:ext uri="{FF2B5EF4-FFF2-40B4-BE49-F238E27FC236}">
                  <a16:creationId xmlns:a16="http://schemas.microsoft.com/office/drawing/2014/main" id="{5EB7364A-81FA-B84B-A5F5-41C2C55289A8}"/>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6" name="Group 45">
            <a:extLst>
              <a:ext uri="{FF2B5EF4-FFF2-40B4-BE49-F238E27FC236}">
                <a16:creationId xmlns:a16="http://schemas.microsoft.com/office/drawing/2014/main" id="{E0E73D66-E952-4549-85A3-8968E103CA0E}"/>
              </a:ext>
            </a:extLst>
          </p:cNvPr>
          <p:cNvGrpSpPr/>
          <p:nvPr/>
        </p:nvGrpSpPr>
        <p:grpSpPr>
          <a:xfrm>
            <a:off x="3392827" y="416554"/>
            <a:ext cx="1377132" cy="486000"/>
            <a:chOff x="3392827" y="341604"/>
            <a:chExt cx="1377132" cy="486000"/>
          </a:xfrm>
        </p:grpSpPr>
        <p:grpSp>
          <p:nvGrpSpPr>
            <p:cNvPr id="47" name="Group 46">
              <a:extLst>
                <a:ext uri="{FF2B5EF4-FFF2-40B4-BE49-F238E27FC236}">
                  <a16:creationId xmlns:a16="http://schemas.microsoft.com/office/drawing/2014/main" id="{F88385CE-BE1F-3146-B67B-82AD5C6F4547}"/>
                </a:ext>
              </a:extLst>
            </p:cNvPr>
            <p:cNvGrpSpPr/>
            <p:nvPr/>
          </p:nvGrpSpPr>
          <p:grpSpPr>
            <a:xfrm>
              <a:off x="3392827" y="341604"/>
              <a:ext cx="1377131" cy="486000"/>
              <a:chOff x="431803" y="401564"/>
              <a:chExt cx="1377131" cy="486000"/>
            </a:xfrm>
            <a:solidFill>
              <a:srgbClr val="787777"/>
            </a:solidFill>
          </p:grpSpPr>
          <p:sp>
            <p:nvSpPr>
              <p:cNvPr id="49" name="Oval 48">
                <a:extLst>
                  <a:ext uri="{FF2B5EF4-FFF2-40B4-BE49-F238E27FC236}">
                    <a16:creationId xmlns:a16="http://schemas.microsoft.com/office/drawing/2014/main" id="{FB1EFA2E-A07C-EC4C-8822-AED11AFEFED6}"/>
                  </a:ext>
                </a:extLst>
              </p:cNvPr>
              <p:cNvSpPr/>
              <p:nvPr/>
            </p:nvSpPr>
            <p:spPr>
              <a:xfrm>
                <a:off x="431803" y="401564"/>
                <a:ext cx="486000" cy="48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0" name="Oval 49">
                <a:extLst>
                  <a:ext uri="{FF2B5EF4-FFF2-40B4-BE49-F238E27FC236}">
                    <a16:creationId xmlns:a16="http://schemas.microsoft.com/office/drawing/2014/main" id="{B338FDEF-8D96-7548-B3BC-9406549F47E3}"/>
                  </a:ext>
                </a:extLst>
              </p:cNvPr>
              <p:cNvSpPr/>
              <p:nvPr/>
            </p:nvSpPr>
            <p:spPr>
              <a:xfrm>
                <a:off x="1322934" y="401564"/>
                <a:ext cx="486000" cy="48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1" name="Rectangle 50">
                <a:extLst>
                  <a:ext uri="{FF2B5EF4-FFF2-40B4-BE49-F238E27FC236}">
                    <a16:creationId xmlns:a16="http://schemas.microsoft.com/office/drawing/2014/main" id="{3E90D7E7-EC9B-5E49-BEFC-5F3609557E4F}"/>
                  </a:ext>
                </a:extLst>
              </p:cNvPr>
              <p:cNvSpPr/>
              <p:nvPr/>
            </p:nvSpPr>
            <p:spPr>
              <a:xfrm>
                <a:off x="677952" y="401564"/>
                <a:ext cx="903797" cy="48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8" name="Income-Tax Free Death Benefit">
              <a:extLst>
                <a:ext uri="{FF2B5EF4-FFF2-40B4-BE49-F238E27FC236}">
                  <a16:creationId xmlns:a16="http://schemas.microsoft.com/office/drawing/2014/main" id="{60891D82-F622-CF47-9C3B-F0566832B354}"/>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Options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pic>
        <p:nvPicPr>
          <p:cNvPr id="4" name="Picture 3">
            <a:extLst>
              <a:ext uri="{FF2B5EF4-FFF2-40B4-BE49-F238E27FC236}">
                <a16:creationId xmlns:a16="http://schemas.microsoft.com/office/drawing/2014/main" id="{FE5092FC-5033-9140-9EBD-50C8CF78F168}"/>
              </a:ext>
            </a:extLst>
          </p:cNvPr>
          <p:cNvPicPr>
            <a:picLocks noChangeAspect="1"/>
          </p:cNvPicPr>
          <p:nvPr/>
        </p:nvPicPr>
        <p:blipFill>
          <a:blip r:embed="rId3"/>
          <a:stretch>
            <a:fillRect/>
          </a:stretch>
        </p:blipFill>
        <p:spPr>
          <a:xfrm>
            <a:off x="564700" y="2396077"/>
            <a:ext cx="1130300" cy="977900"/>
          </a:xfrm>
          <a:prstGeom prst="rect">
            <a:avLst/>
          </a:prstGeom>
        </p:spPr>
      </p:pic>
    </p:spTree>
    <p:extLst>
      <p:ext uri="{BB962C8B-B14F-4D97-AF65-F5344CB8AC3E}">
        <p14:creationId xmlns:p14="http://schemas.microsoft.com/office/powerpoint/2010/main" val="3861694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B90EAE-CD45-481B-A5EC-191230653C03}"/>
              </a:ext>
            </a:extLst>
          </p:cNvPr>
          <p:cNvSpPr txBox="1">
            <a:spLocks/>
          </p:cNvSpPr>
          <p:nvPr/>
        </p:nvSpPr>
        <p:spPr>
          <a:xfrm>
            <a:off x="431800" y="1441625"/>
            <a:ext cx="8275595" cy="377344"/>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lvl="0" indent="0">
              <a:spcAft>
                <a:spcPts val="1600"/>
              </a:spcAft>
              <a:buNone/>
            </a:pPr>
            <a:r>
              <a:rPr lang="en-US" sz="1600" b="1" dirty="0">
                <a:solidFill>
                  <a:schemeClr val="accent5"/>
                </a:solidFill>
              </a:rPr>
              <a:t>Provide your children with the gift of future insurability.</a:t>
            </a:r>
            <a:endParaRPr kumimoji="0" lang="en-US" sz="1600" b="1" i="0" u="none" strike="noStrike" kern="1200" cap="none" spc="0" normalizeH="0" baseline="0" noProof="0" dirty="0">
              <a:ln>
                <a:noFill/>
              </a:ln>
              <a:solidFill>
                <a:schemeClr val="accent5"/>
              </a:solidFill>
              <a:effectLst/>
              <a:uLnTx/>
              <a:uFillTx/>
            </a:endParaRPr>
          </a:p>
        </p:txBody>
      </p:sp>
      <p:sp>
        <p:nvSpPr>
          <p:cNvPr id="19" name="Content Placeholder 2">
            <a:extLst>
              <a:ext uri="{FF2B5EF4-FFF2-40B4-BE49-F238E27FC236}">
                <a16:creationId xmlns:a16="http://schemas.microsoft.com/office/drawing/2014/main" id="{05AF4B64-8AAC-4E25-9853-E43184238FB2}"/>
              </a:ext>
            </a:extLst>
          </p:cNvPr>
          <p:cNvSpPr txBox="1">
            <a:spLocks/>
          </p:cNvSpPr>
          <p:nvPr/>
        </p:nvSpPr>
        <p:spPr>
          <a:xfrm>
            <a:off x="1872903" y="3958049"/>
            <a:ext cx="6834492" cy="590528"/>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endParaRPr kumimoji="0" lang="en-US" sz="16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endParaRPr>
          </a:p>
        </p:txBody>
      </p:sp>
      <p:grpSp>
        <p:nvGrpSpPr>
          <p:cNvPr id="34" name="Group 33">
            <a:extLst>
              <a:ext uri="{FF2B5EF4-FFF2-40B4-BE49-F238E27FC236}">
                <a16:creationId xmlns:a16="http://schemas.microsoft.com/office/drawing/2014/main" id="{A8450E46-CAD2-624C-8A2D-801CE6106D11}"/>
              </a:ext>
            </a:extLst>
          </p:cNvPr>
          <p:cNvGrpSpPr/>
          <p:nvPr/>
        </p:nvGrpSpPr>
        <p:grpSpPr>
          <a:xfrm>
            <a:off x="431803" y="416554"/>
            <a:ext cx="1377132" cy="486000"/>
            <a:chOff x="431803" y="401564"/>
            <a:chExt cx="1377132" cy="486000"/>
          </a:xfrm>
        </p:grpSpPr>
        <p:grpSp>
          <p:nvGrpSpPr>
            <p:cNvPr id="35" name="Group 34">
              <a:extLst>
                <a:ext uri="{FF2B5EF4-FFF2-40B4-BE49-F238E27FC236}">
                  <a16:creationId xmlns:a16="http://schemas.microsoft.com/office/drawing/2014/main" id="{CEB5B4E2-1651-FF48-A5E6-07995125EA5A}"/>
                </a:ext>
              </a:extLst>
            </p:cNvPr>
            <p:cNvGrpSpPr/>
            <p:nvPr/>
          </p:nvGrpSpPr>
          <p:grpSpPr>
            <a:xfrm>
              <a:off x="431803" y="401564"/>
              <a:ext cx="1377131" cy="486000"/>
              <a:chOff x="431803" y="401564"/>
              <a:chExt cx="1377131" cy="486000"/>
            </a:xfrm>
          </p:grpSpPr>
          <p:sp>
            <p:nvSpPr>
              <p:cNvPr id="37" name="Oval 36">
                <a:extLst>
                  <a:ext uri="{FF2B5EF4-FFF2-40B4-BE49-F238E27FC236}">
                    <a16:creationId xmlns:a16="http://schemas.microsoft.com/office/drawing/2014/main" id="{7ED1485F-76C4-9C44-865E-8A38D0B4660A}"/>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8" name="Oval 37">
                <a:extLst>
                  <a:ext uri="{FF2B5EF4-FFF2-40B4-BE49-F238E27FC236}">
                    <a16:creationId xmlns:a16="http://schemas.microsoft.com/office/drawing/2014/main" id="{9ABBBC0F-15C0-664B-AD12-6BD572F9D54F}"/>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9" name="Rectangle 38">
                <a:extLst>
                  <a:ext uri="{FF2B5EF4-FFF2-40B4-BE49-F238E27FC236}">
                    <a16:creationId xmlns:a16="http://schemas.microsoft.com/office/drawing/2014/main" id="{FFFF6D9A-3EE2-C041-82CE-A1346BA6F974}"/>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6" name="Income-Tax Free Death Benefit">
              <a:extLst>
                <a:ext uri="{FF2B5EF4-FFF2-40B4-BE49-F238E27FC236}">
                  <a16:creationId xmlns:a16="http://schemas.microsoft.com/office/drawing/2014/main" id="{E925912F-2DAC-334D-B305-6CF48D14FFCD}"/>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40" name="Group 39">
            <a:extLst>
              <a:ext uri="{FF2B5EF4-FFF2-40B4-BE49-F238E27FC236}">
                <a16:creationId xmlns:a16="http://schemas.microsoft.com/office/drawing/2014/main" id="{AEEB53BA-E68C-B442-B930-A186C967ED08}"/>
              </a:ext>
            </a:extLst>
          </p:cNvPr>
          <p:cNvGrpSpPr/>
          <p:nvPr/>
        </p:nvGrpSpPr>
        <p:grpSpPr>
          <a:xfrm>
            <a:off x="1912315" y="416554"/>
            <a:ext cx="1377132" cy="486000"/>
            <a:chOff x="1912315" y="341604"/>
            <a:chExt cx="1377132" cy="486000"/>
          </a:xfrm>
        </p:grpSpPr>
        <p:grpSp>
          <p:nvGrpSpPr>
            <p:cNvPr id="41" name="Group 40">
              <a:extLst>
                <a:ext uri="{FF2B5EF4-FFF2-40B4-BE49-F238E27FC236}">
                  <a16:creationId xmlns:a16="http://schemas.microsoft.com/office/drawing/2014/main" id="{C6C1CE85-D227-F745-9DD0-F90AD391815D}"/>
                </a:ext>
              </a:extLst>
            </p:cNvPr>
            <p:cNvGrpSpPr/>
            <p:nvPr/>
          </p:nvGrpSpPr>
          <p:grpSpPr>
            <a:xfrm>
              <a:off x="1912315" y="341604"/>
              <a:ext cx="1377131" cy="486000"/>
              <a:chOff x="431803" y="401564"/>
              <a:chExt cx="1377131" cy="486000"/>
            </a:xfrm>
            <a:solidFill>
              <a:srgbClr val="787777"/>
            </a:solidFill>
          </p:grpSpPr>
          <p:sp>
            <p:nvSpPr>
              <p:cNvPr id="43" name="Oval 42">
                <a:extLst>
                  <a:ext uri="{FF2B5EF4-FFF2-40B4-BE49-F238E27FC236}">
                    <a16:creationId xmlns:a16="http://schemas.microsoft.com/office/drawing/2014/main" id="{0A9D5C2D-B342-4A40-8ED6-924FC403A6D0}"/>
                  </a:ext>
                </a:extLst>
              </p:cNvPr>
              <p:cNvSpPr/>
              <p:nvPr/>
            </p:nvSpPr>
            <p:spPr>
              <a:xfrm>
                <a:off x="431803"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4" name="Oval 43">
                <a:extLst>
                  <a:ext uri="{FF2B5EF4-FFF2-40B4-BE49-F238E27FC236}">
                    <a16:creationId xmlns:a16="http://schemas.microsoft.com/office/drawing/2014/main" id="{33FF507E-3F63-1D4F-AF30-E774D1422970}"/>
                  </a:ext>
                </a:extLst>
              </p:cNvPr>
              <p:cNvSpPr/>
              <p:nvPr/>
            </p:nvSpPr>
            <p:spPr>
              <a:xfrm>
                <a:off x="1322934" y="401564"/>
                <a:ext cx="486000" cy="486000"/>
              </a:xfrm>
              <a:prstGeom prst="ellipse">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5" name="Rectangle 44">
                <a:extLst>
                  <a:ext uri="{FF2B5EF4-FFF2-40B4-BE49-F238E27FC236}">
                    <a16:creationId xmlns:a16="http://schemas.microsoft.com/office/drawing/2014/main" id="{334B6748-E454-4240-88EB-6EBE4B181018}"/>
                  </a:ext>
                </a:extLst>
              </p:cNvPr>
              <p:cNvSpPr/>
              <p:nvPr/>
            </p:nvSpPr>
            <p:spPr>
              <a:xfrm>
                <a:off x="677952" y="401564"/>
                <a:ext cx="903797" cy="486000"/>
              </a:xfrm>
              <a:prstGeom prst="rect">
                <a:avLst/>
              </a:prstGeom>
              <a:solidFill>
                <a:srgbClr val="78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2" name="Income-Tax Free Death Benefit">
              <a:extLst>
                <a:ext uri="{FF2B5EF4-FFF2-40B4-BE49-F238E27FC236}">
                  <a16:creationId xmlns:a16="http://schemas.microsoft.com/office/drawing/2014/main" id="{5EB7364A-81FA-B84B-A5F5-41C2C55289A8}"/>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6" name="Group 45">
            <a:extLst>
              <a:ext uri="{FF2B5EF4-FFF2-40B4-BE49-F238E27FC236}">
                <a16:creationId xmlns:a16="http://schemas.microsoft.com/office/drawing/2014/main" id="{E0E73D66-E952-4549-85A3-8968E103CA0E}"/>
              </a:ext>
            </a:extLst>
          </p:cNvPr>
          <p:cNvGrpSpPr/>
          <p:nvPr/>
        </p:nvGrpSpPr>
        <p:grpSpPr>
          <a:xfrm>
            <a:off x="3392827" y="416554"/>
            <a:ext cx="1377132" cy="486000"/>
            <a:chOff x="3392827" y="341604"/>
            <a:chExt cx="1377132" cy="486000"/>
          </a:xfrm>
        </p:grpSpPr>
        <p:grpSp>
          <p:nvGrpSpPr>
            <p:cNvPr id="47" name="Group 46">
              <a:extLst>
                <a:ext uri="{FF2B5EF4-FFF2-40B4-BE49-F238E27FC236}">
                  <a16:creationId xmlns:a16="http://schemas.microsoft.com/office/drawing/2014/main" id="{F88385CE-BE1F-3146-B67B-82AD5C6F4547}"/>
                </a:ext>
              </a:extLst>
            </p:cNvPr>
            <p:cNvGrpSpPr/>
            <p:nvPr/>
          </p:nvGrpSpPr>
          <p:grpSpPr>
            <a:xfrm>
              <a:off x="3392827" y="341604"/>
              <a:ext cx="1377131" cy="486000"/>
              <a:chOff x="431803" y="401564"/>
              <a:chExt cx="1377131" cy="486000"/>
            </a:xfrm>
            <a:solidFill>
              <a:srgbClr val="787777"/>
            </a:solidFill>
          </p:grpSpPr>
          <p:sp>
            <p:nvSpPr>
              <p:cNvPr id="49" name="Oval 48">
                <a:extLst>
                  <a:ext uri="{FF2B5EF4-FFF2-40B4-BE49-F238E27FC236}">
                    <a16:creationId xmlns:a16="http://schemas.microsoft.com/office/drawing/2014/main" id="{FB1EFA2E-A07C-EC4C-8822-AED11AFEFED6}"/>
                  </a:ext>
                </a:extLst>
              </p:cNvPr>
              <p:cNvSpPr/>
              <p:nvPr/>
            </p:nvSpPr>
            <p:spPr>
              <a:xfrm>
                <a:off x="431803" y="401564"/>
                <a:ext cx="486000" cy="48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0" name="Oval 49">
                <a:extLst>
                  <a:ext uri="{FF2B5EF4-FFF2-40B4-BE49-F238E27FC236}">
                    <a16:creationId xmlns:a16="http://schemas.microsoft.com/office/drawing/2014/main" id="{B338FDEF-8D96-7548-B3BC-9406549F47E3}"/>
                  </a:ext>
                </a:extLst>
              </p:cNvPr>
              <p:cNvSpPr/>
              <p:nvPr/>
            </p:nvSpPr>
            <p:spPr>
              <a:xfrm>
                <a:off x="1322934" y="401564"/>
                <a:ext cx="486000" cy="48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1" name="Rectangle 50">
                <a:extLst>
                  <a:ext uri="{FF2B5EF4-FFF2-40B4-BE49-F238E27FC236}">
                    <a16:creationId xmlns:a16="http://schemas.microsoft.com/office/drawing/2014/main" id="{3E90D7E7-EC9B-5E49-BEFC-5F3609557E4F}"/>
                  </a:ext>
                </a:extLst>
              </p:cNvPr>
              <p:cNvSpPr/>
              <p:nvPr/>
            </p:nvSpPr>
            <p:spPr>
              <a:xfrm>
                <a:off x="677952" y="401564"/>
                <a:ext cx="903797" cy="48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8" name="Income-Tax Free Death Benefit">
              <a:extLst>
                <a:ext uri="{FF2B5EF4-FFF2-40B4-BE49-F238E27FC236}">
                  <a16:creationId xmlns:a16="http://schemas.microsoft.com/office/drawing/2014/main" id="{60891D82-F622-CF47-9C3B-F0566832B354}"/>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Options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
        <p:nvSpPr>
          <p:cNvPr id="24" name="Content Placeholder 2">
            <a:extLst>
              <a:ext uri="{FF2B5EF4-FFF2-40B4-BE49-F238E27FC236}">
                <a16:creationId xmlns:a16="http://schemas.microsoft.com/office/drawing/2014/main" id="{18D195E8-CDDA-4136-9E67-9A525F403870}"/>
              </a:ext>
            </a:extLst>
          </p:cNvPr>
          <p:cNvSpPr txBox="1">
            <a:spLocks/>
          </p:cNvSpPr>
          <p:nvPr/>
        </p:nvSpPr>
        <p:spPr>
          <a:xfrm>
            <a:off x="1853689" y="1940174"/>
            <a:ext cx="6834492" cy="811271"/>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indent="0">
              <a:spcAft>
                <a:spcPts val="700"/>
              </a:spcAft>
              <a:buNone/>
              <a:defRPr/>
            </a:pPr>
            <a:r>
              <a:rPr lang="en-US" sz="1600" dirty="0"/>
              <a:t>The Children’s Term Rider provides a death benefit amount between $10,000 and $25,000, with a single premium rate, covering all your eligible children. Each child can convert to a new permanent life insurance certificate during the conversion period (without evidence of insurability) as follows:</a:t>
            </a:r>
          </a:p>
          <a:p>
            <a:pPr lvl="1">
              <a:spcAft>
                <a:spcPts val="700"/>
              </a:spcAft>
              <a:buClr>
                <a:srgbClr val="787777"/>
              </a:buClr>
              <a:defRPr/>
            </a:pPr>
            <a:r>
              <a:rPr lang="en-US" sz="1600" dirty="0"/>
              <a:t>Up to 1 times the rider benefit amount on or before your child’s 21st birthday.</a:t>
            </a:r>
          </a:p>
          <a:p>
            <a:pPr lvl="1">
              <a:spcAft>
                <a:spcPts val="700"/>
              </a:spcAft>
              <a:buClr>
                <a:srgbClr val="787777"/>
              </a:buClr>
              <a:defRPr/>
            </a:pPr>
            <a:r>
              <a:rPr lang="en-US" sz="1600" dirty="0"/>
              <a:t>Up to 5 times the rider benefit amount after your child’s 21st birthday and before their 25th birthday, subject to an overall conversion maximum, from all Foresters products, of $100,000 for each child.</a:t>
            </a:r>
          </a:p>
        </p:txBody>
      </p:sp>
      <p:pic>
        <p:nvPicPr>
          <p:cNvPr id="4" name="Picture 3">
            <a:extLst>
              <a:ext uri="{FF2B5EF4-FFF2-40B4-BE49-F238E27FC236}">
                <a16:creationId xmlns:a16="http://schemas.microsoft.com/office/drawing/2014/main" id="{BF0C43B8-1E1D-0345-B76F-DE3FEB1B8EA3}"/>
              </a:ext>
            </a:extLst>
          </p:cNvPr>
          <p:cNvPicPr>
            <a:picLocks noChangeAspect="1"/>
          </p:cNvPicPr>
          <p:nvPr/>
        </p:nvPicPr>
        <p:blipFill>
          <a:blip r:embed="rId3"/>
          <a:stretch>
            <a:fillRect/>
          </a:stretch>
        </p:blipFill>
        <p:spPr>
          <a:xfrm>
            <a:off x="618719" y="2034361"/>
            <a:ext cx="1003300" cy="812800"/>
          </a:xfrm>
          <a:prstGeom prst="rect">
            <a:avLst/>
          </a:prstGeom>
        </p:spPr>
      </p:pic>
    </p:spTree>
    <p:extLst>
      <p:ext uri="{BB962C8B-B14F-4D97-AF65-F5344CB8AC3E}">
        <p14:creationId xmlns:p14="http://schemas.microsoft.com/office/powerpoint/2010/main" val="3282853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7BDEAED0-498E-1644-BB22-16FE6C67F481}"/>
              </a:ext>
            </a:extLst>
          </p:cNvPr>
          <p:cNvSpPr>
            <a:spLocks noGrp="1"/>
          </p:cNvSpPr>
          <p:nvPr>
            <p:ph type="ctrTitle"/>
          </p:nvPr>
        </p:nvSpPr>
        <p:spPr>
          <a:xfrm>
            <a:off x="431801" y="1304602"/>
            <a:ext cx="2963332" cy="1010391"/>
          </a:xfrm>
        </p:spPr>
        <p:txBody>
          <a:bodyPr/>
          <a:lstStyle/>
          <a:p>
            <a:r>
              <a:rPr lang="en-US" dirty="0"/>
              <a:t>Let’s review</a:t>
            </a:r>
            <a:br>
              <a:rPr lang="en-US" dirty="0"/>
            </a:br>
            <a:r>
              <a:rPr lang="en-US" dirty="0"/>
              <a:t>a customized solution for</a:t>
            </a:r>
            <a:br>
              <a:rPr lang="en-US" dirty="0"/>
            </a:br>
            <a:r>
              <a:rPr lang="en-US" dirty="0"/>
              <a:t>your family.</a:t>
            </a:r>
          </a:p>
        </p:txBody>
      </p:sp>
      <p:sp>
        <p:nvSpPr>
          <p:cNvPr id="7" name="Slide Number Placeholder 8">
            <a:extLst>
              <a:ext uri="{FF2B5EF4-FFF2-40B4-BE49-F238E27FC236}">
                <a16:creationId xmlns:a16="http://schemas.microsoft.com/office/drawing/2014/main" id="{E08BB89A-883E-4F1F-BBDF-EFCB593C7A70}"/>
              </a:ext>
            </a:extLst>
          </p:cNvPr>
          <p:cNvSpPr txBox="1">
            <a:spLocks/>
          </p:cNvSpPr>
          <p:nvPr/>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B96646C-D2FC-4A20-874F-EEDD798FACF8}" type="slidenum">
              <a:rPr kumimoji="0" lang="en-US" sz="901"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1"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978559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6C3EA66D-F470-0542-A715-598A99C101B0}"/>
              </a:ext>
            </a:extLst>
          </p:cNvPr>
          <p:cNvSpPr txBox="1">
            <a:spLocks noChangeArrowheads="1"/>
          </p:cNvSpPr>
          <p:nvPr/>
        </p:nvSpPr>
        <p:spPr>
          <a:xfrm>
            <a:off x="197708" y="148284"/>
            <a:ext cx="8633254" cy="3370153"/>
          </a:xfrm>
          <a:prstGeom prst="rect">
            <a:avLst/>
          </a:prstGeom>
          <a:ln>
            <a:miter lim="800000"/>
            <a:headEnd/>
            <a:tailEnd/>
          </a:ln>
        </p:spPr>
        <p:txBody>
          <a:bodyPr wrap="square">
            <a:spAutoFit/>
          </a:bodyPr>
          <a:lstStyle>
            <a:defPPr>
              <a:defRPr lang="en-US"/>
            </a:defPPr>
            <a:lvl1pPr marL="342900" marR="0" lvl="0" indent="-342900" algn="l" defTabSz="914400" rtl="0" eaLnBrk="1" fontAlgn="base" hangingPunct="1">
              <a:lnSpc>
                <a:spcPct val="100000"/>
              </a:lnSpc>
              <a:spcBef>
                <a:spcPct val="0"/>
              </a:spcBef>
              <a:spcAft>
                <a:spcPct val="0"/>
              </a:spcAft>
              <a:buSzPct val="100000"/>
              <a:buFont typeface="Arial" pitchFamily="34"/>
              <a:buChar char="•"/>
              <a:tabLst/>
              <a:defRPr lang="en-US" sz="2000" b="0" i="0" u="none" strike="noStrike" kern="1200" cap="none" spc="0" baseline="0">
                <a:solidFill>
                  <a:schemeClr val="tx1"/>
                </a:solidFill>
                <a:uFillTx/>
                <a:latin typeface="Helvetica 45 Light" charset="0"/>
                <a:ea typeface="ＭＳ Ｐゴシック" charset="-128"/>
                <a:cs typeface="+mn-cs"/>
              </a:defRPr>
            </a:lvl1pPr>
            <a:lvl2pPr marL="457200" marR="0" lvl="1" indent="-285750" algn="l" defTabSz="914400" rtl="0" eaLnBrk="1" fontAlgn="base" hangingPunct="1">
              <a:lnSpc>
                <a:spcPct val="100000"/>
              </a:lnSpc>
              <a:spcBef>
                <a:spcPct val="0"/>
              </a:spcBef>
              <a:spcAft>
                <a:spcPct val="0"/>
              </a:spcAft>
              <a:buSzPct val="100000"/>
              <a:buFont typeface="Arial" pitchFamily="34"/>
              <a:buChar char="–"/>
              <a:tabLst/>
              <a:defRPr lang="en-US" sz="2000" b="0" i="0" u="none" strike="noStrike" kern="1200" cap="none" spc="0" baseline="0">
                <a:solidFill>
                  <a:schemeClr val="tx1"/>
                </a:solidFill>
                <a:uFillTx/>
                <a:latin typeface="Helvetica 45 Light" charset="0"/>
                <a:ea typeface="ＭＳ Ｐゴシック" charset="-128"/>
                <a:cs typeface="+mn-cs"/>
              </a:defRPr>
            </a:lvl2pPr>
            <a:lvl3pPr marL="914400" marR="0" lvl="2" indent="-228600" algn="l" defTabSz="914400" rtl="0" eaLnBrk="1" fontAlgn="base" hangingPunct="1">
              <a:lnSpc>
                <a:spcPct val="100000"/>
              </a:lnSpc>
              <a:spcBef>
                <a:spcPct val="0"/>
              </a:spcBef>
              <a:spcAft>
                <a:spcPct val="0"/>
              </a:spcAft>
              <a:buSzPct val="100000"/>
              <a:buFont typeface="Arial" pitchFamily="34"/>
              <a:buChar char="•"/>
              <a:tabLst/>
              <a:defRPr lang="en-US" sz="2000" b="0" i="0" u="none" strike="noStrike" kern="1200" cap="none" spc="0" baseline="0">
                <a:solidFill>
                  <a:schemeClr val="tx1"/>
                </a:solidFill>
                <a:uFillTx/>
                <a:latin typeface="Helvetica 45 Light" charset="0"/>
                <a:ea typeface="ＭＳ Ｐゴシック" charset="-128"/>
                <a:cs typeface="+mn-cs"/>
              </a:defRPr>
            </a:lvl3pPr>
            <a:lvl4pPr marL="1371600" marR="0" lvl="3" indent="-228600" algn="l" defTabSz="914400" rtl="0" eaLnBrk="1" fontAlgn="base" hangingPunct="1">
              <a:lnSpc>
                <a:spcPct val="100000"/>
              </a:lnSpc>
              <a:spcBef>
                <a:spcPct val="0"/>
              </a:spcBef>
              <a:spcAft>
                <a:spcPct val="0"/>
              </a:spcAft>
              <a:buSzPct val="100000"/>
              <a:buFont typeface="Arial" pitchFamily="34"/>
              <a:buChar char="–"/>
              <a:tabLst/>
              <a:defRPr lang="en-US" sz="2000" b="0" i="0" u="none" strike="noStrike" kern="1200" cap="none" spc="0" baseline="0">
                <a:solidFill>
                  <a:schemeClr val="tx1"/>
                </a:solidFill>
                <a:uFillTx/>
                <a:latin typeface="Helvetica 45 Light" charset="0"/>
                <a:ea typeface="ＭＳ Ｐゴシック" charset="-128"/>
                <a:cs typeface="+mn-cs"/>
              </a:defRPr>
            </a:lvl4pPr>
            <a:lvl5pPr marL="1828800" marR="0" lvl="4" indent="-228600" algn="l" defTabSz="914400" rtl="0" eaLnBrk="1" fontAlgn="base" hangingPunct="1">
              <a:lnSpc>
                <a:spcPct val="100000"/>
              </a:lnSpc>
              <a:spcBef>
                <a:spcPct val="0"/>
              </a:spcBef>
              <a:spcAft>
                <a:spcPct val="0"/>
              </a:spcAft>
              <a:buSzPct val="100000"/>
              <a:buFont typeface="Arial" pitchFamily="34"/>
              <a:buChar char="»"/>
              <a:tabLst/>
              <a:defRPr lang="en-US" sz="2000" b="0" i="0" u="none" strike="noStrike" kern="1200" cap="none" spc="0" baseline="0">
                <a:solidFill>
                  <a:schemeClr val="tx1"/>
                </a:solidFill>
                <a:uFillTx/>
                <a:latin typeface="Helvetica 45 Light" charset="0"/>
                <a:ea typeface="ＭＳ Ｐゴシック" charset="-128"/>
                <a:cs typeface="+mn-cs"/>
              </a:defRPr>
            </a:lvl5pPr>
            <a:lvl6pPr marL="2286000" algn="l" defTabSz="914400" rtl="0" eaLnBrk="1" latinLnBrk="0" hangingPunct="1">
              <a:defRPr sz="2000" kern="1200">
                <a:solidFill>
                  <a:schemeClr val="tx1"/>
                </a:solidFill>
                <a:latin typeface="Helvetica 45 Light" charset="0"/>
                <a:ea typeface="ＭＳ Ｐゴシック" charset="-128"/>
                <a:cs typeface="+mn-cs"/>
              </a:defRPr>
            </a:lvl6pPr>
            <a:lvl7pPr marL="2743200" algn="l" defTabSz="914400" rtl="0" eaLnBrk="1" latinLnBrk="0" hangingPunct="1">
              <a:defRPr sz="2000" kern="1200">
                <a:solidFill>
                  <a:schemeClr val="tx1"/>
                </a:solidFill>
                <a:latin typeface="Helvetica 45 Light" charset="0"/>
                <a:ea typeface="ＭＳ Ｐゴシック" charset="-128"/>
                <a:cs typeface="+mn-cs"/>
              </a:defRPr>
            </a:lvl7pPr>
            <a:lvl8pPr marL="3200400" algn="l" defTabSz="914400" rtl="0" eaLnBrk="1" latinLnBrk="0" hangingPunct="1">
              <a:defRPr sz="2000" kern="1200">
                <a:solidFill>
                  <a:schemeClr val="tx1"/>
                </a:solidFill>
                <a:latin typeface="Helvetica 45 Light" charset="0"/>
                <a:ea typeface="ＭＳ Ｐゴシック" charset="-128"/>
                <a:cs typeface="+mn-cs"/>
              </a:defRPr>
            </a:lvl8pPr>
            <a:lvl9pPr marL="3657600" algn="l" defTabSz="914400" rtl="0" eaLnBrk="1" latinLnBrk="0" hangingPunct="1">
              <a:defRPr sz="2000" kern="1200">
                <a:solidFill>
                  <a:schemeClr val="tx1"/>
                </a:solidFill>
                <a:latin typeface="Helvetica 45 Light" charset="0"/>
                <a:ea typeface="ＭＳ Ｐゴシック" charset="-128"/>
                <a:cs typeface="+mn-cs"/>
              </a:defRPr>
            </a:lvl9pPr>
          </a:lstStyle>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r>
              <a:rPr kumimoji="0" lang="en-CA" altLang="en-US" sz="1400" b="1" i="0" u="none" strike="noStrike" kern="1200" cap="none" spc="0" normalizeH="0" baseline="0" noProof="0" dirty="0">
                <a:ln>
                  <a:noFill/>
                </a:ln>
                <a:solidFill>
                  <a:srgbClr val="FFFFFF"/>
                </a:solidFill>
                <a:effectLst/>
                <a:uLnTx/>
                <a:uFillTx/>
                <a:latin typeface="Verdana" panose="020B0604030504040204" pitchFamily="34" charset="0"/>
                <a:ea typeface="ＭＳ Ｐゴシック" charset="-128"/>
                <a:cs typeface="+mn-cs"/>
              </a:rPr>
              <a:t>Disclaimer</a:t>
            </a: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endParaRPr kumimoji="0" lang="en-CA" sz="1200" b="0" i="0" u="none" strike="noStrike" kern="1200" cap="none" spc="0" normalizeH="0" baseline="0" noProof="0" dirty="0">
              <a:ln>
                <a:noFill/>
              </a:ln>
              <a:solidFill>
                <a:prstClr val="white"/>
              </a:solidFill>
              <a:effectLst/>
              <a:uLnTx/>
              <a:uFillTx/>
              <a:latin typeface="Verdana" pitchFamily="34" charset="0"/>
              <a:ea typeface="Verdana"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r>
              <a:rPr kumimoji="0" lang="en-US"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This presentation is provided for information purposes only; it does not form part of the Foresters Term Life Insurance contracts and is not intended to amend, alter or change any of the terms and conditions of the contract.</a:t>
            </a: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endParaRPr kumimoji="0" lang="en-US"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r>
              <a:rPr kumimoji="0" lang="en-US"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Life insurance contracts are underwritten and issued by The Independent Order of Foresters, a fraternal benefit society. Foresters </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rPr>
              <a:t>Term Life Insurance </a:t>
            </a:r>
            <a:r>
              <a:rPr kumimoji="0" lang="en-US"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and its riders may not be available or approved in all states and are subject to underwriting approval, limitations, contract terms and conditions, and state variations. Refer to the Foresters specific Term Life Insurance contract for your state for these terms and conditions.</a:t>
            </a: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endParaRPr kumimoji="0" lang="en-US" sz="11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lvl="0" indent="0">
              <a:buNone/>
              <a:defRP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rPr>
              <a:t>Foresters Strong Foundation: ICC16-TERM-ALB-US01 or TERM-ALB-XX01-2016; Foresters Your Term: ICC16-TERM-ANB-US01 or TERM-ANB-XX01-2016; Accelerated Death Benefit Rider (for Chronic, Critical and Terminal Illness): ICC14-TRAD-ABRCHCRTI-US01 or TRAD-ABRCHCRTI-XX01-2014; Accelerated Death Benefit Rider (for Critical and Terminal Illness): ICC14-TRADABRCRTI-US01 or TRAD-ABRCRTI-XX01-2014; Accelerated Death Benefit Rider (for Terminal Illness): ICC14-TRAD-ABRTIUS01 or TRAD-ABRTI-XX01-2014; Children's Term Rider: ICC13-TERM-CTR-US01 or TERM-CTR-XX01-2013</a:t>
            </a:r>
          </a:p>
          <a:p>
            <a:pPr marL="0" lvl="0" indent="0">
              <a:buNone/>
              <a:defRPr/>
            </a:pPr>
            <a:endParaRPr kumimoji="0" lang="en-CA" sz="1100" b="0" i="0" u="none" strike="noStrike" kern="1200" cap="none" spc="0" normalizeH="0" baseline="0" noProof="0" dirty="0">
              <a:ln>
                <a:noFill/>
              </a:ln>
              <a:solidFill>
                <a:prstClr val="white"/>
              </a:solidFill>
              <a:effectLst/>
              <a:uLnTx/>
              <a:uFillTx/>
              <a:latin typeface="Verdana" pitchFamily="34" charset="0"/>
              <a:ea typeface="Verdana"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Pct val="100000"/>
              <a:buFont typeface="Arial" pitchFamily="34"/>
              <a:buNone/>
              <a:tabLst/>
              <a:defRPr/>
            </a:pPr>
            <a:r>
              <a:rPr kumimoji="0" lang="en-CA" sz="1100" b="0" i="0" u="none" strike="noStrike" kern="1200" cap="none" spc="0" normalizeH="0" baseline="0" noProof="0" dirty="0">
                <a:ln>
                  <a:noFill/>
                </a:ln>
                <a:solidFill>
                  <a:prstClr val="white"/>
                </a:solidFill>
                <a:effectLst/>
                <a:uLnTx/>
                <a:uFillTx/>
                <a:latin typeface="Verdana" pitchFamily="34" charset="0"/>
                <a:ea typeface="Verdana" pitchFamily="34" charset="0"/>
                <a:cs typeface="Verdana" panose="020B0604030504040204" pitchFamily="34" charset="0"/>
              </a:rPr>
              <a:t>All information is intended to be general in nature. All Foresters fraternal requirements need to be considered including the requirement that proceeds must benefit the Foresters member or the member’s dependents.</a:t>
            </a:r>
          </a:p>
        </p:txBody>
      </p:sp>
    </p:spTree>
    <p:extLst>
      <p:ext uri="{BB962C8B-B14F-4D97-AF65-F5344CB8AC3E}">
        <p14:creationId xmlns:p14="http://schemas.microsoft.com/office/powerpoint/2010/main" val="3383433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E383399E-5B8A-43BB-AD15-23C2461BB0C5}"/>
              </a:ext>
            </a:extLst>
          </p:cNvPr>
          <p:cNvSpPr txBox="1">
            <a:spLocks/>
          </p:cNvSpPr>
          <p:nvPr/>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96646C-D2FC-4A20-874F-EEDD798FACF8}" type="slidenum">
              <a:rPr lang="en-US" smtClean="0">
                <a:solidFill>
                  <a:schemeClr val="bg1"/>
                </a:solidFill>
              </a:rPr>
              <a:pPr/>
              <a:t>2</a:t>
            </a:fld>
            <a:endParaRPr lang="en-US" dirty="0">
              <a:solidFill>
                <a:schemeClr val="bg1"/>
              </a:solidFill>
            </a:endParaRPr>
          </a:p>
        </p:txBody>
      </p:sp>
      <p:sp>
        <p:nvSpPr>
          <p:cNvPr id="5" name="TextBox 4">
            <a:extLst>
              <a:ext uri="{FF2B5EF4-FFF2-40B4-BE49-F238E27FC236}">
                <a16:creationId xmlns:a16="http://schemas.microsoft.com/office/drawing/2014/main" id="{15425313-C68D-1F40-9862-931EFCB7AD3B}"/>
              </a:ext>
            </a:extLst>
          </p:cNvPr>
          <p:cNvSpPr txBox="1"/>
          <p:nvPr/>
        </p:nvSpPr>
        <p:spPr>
          <a:xfrm>
            <a:off x="5372873" y="693643"/>
            <a:ext cx="3290679" cy="2845907"/>
          </a:xfrm>
          <a:prstGeom prst="rect">
            <a:avLst/>
          </a:prstGeom>
          <a:noFill/>
        </p:spPr>
        <p:txBody>
          <a:bodyPr wrap="square" rtlCol="0">
            <a:spAutoFit/>
          </a:bodyPr>
          <a:lstStyle/>
          <a:p>
            <a:pPr>
              <a:lnSpc>
                <a:spcPct val="90000"/>
              </a:lnSpc>
              <a:spcAft>
                <a:spcPts val="1600"/>
              </a:spcAft>
            </a:pPr>
            <a:r>
              <a:rPr lang="en-US" sz="2300" b="1" dirty="0">
                <a:solidFill>
                  <a:schemeClr val="bg1"/>
                </a:solidFill>
                <a:latin typeface="Verdana" panose="020B0604030504040204" pitchFamily="34" charset="0"/>
                <a:ea typeface="Verdana" panose="020B0604030504040204" pitchFamily="34" charset="0"/>
                <a:cs typeface="Verdana" panose="020B0604030504040204" pitchFamily="34" charset="0"/>
              </a:rPr>
              <a:t>How long do you envision living?</a:t>
            </a:r>
          </a:p>
          <a:p>
            <a:pPr>
              <a:lnSpc>
                <a:spcPct val="90000"/>
              </a:lnSpc>
              <a:spcAft>
                <a:spcPts val="1600"/>
              </a:spcAft>
            </a:pPr>
            <a:r>
              <a:rPr lang="en-US" sz="2300" dirty="0">
                <a:solidFill>
                  <a:schemeClr val="bg1"/>
                </a:solidFill>
                <a:latin typeface="Verdana" panose="020B0604030504040204" pitchFamily="34" charset="0"/>
                <a:ea typeface="Verdana" panose="020B0604030504040204" pitchFamily="34" charset="0"/>
                <a:cs typeface="Verdana" panose="020B0604030504040204" pitchFamily="34" charset="0"/>
              </a:rPr>
              <a:t>Long enough to accomplish your dreams, see your family fulfill their dreams, maybe even start new ones?</a:t>
            </a:r>
          </a:p>
        </p:txBody>
      </p:sp>
    </p:spTree>
    <p:extLst>
      <p:ext uri="{BB962C8B-B14F-4D97-AF65-F5344CB8AC3E}">
        <p14:creationId xmlns:p14="http://schemas.microsoft.com/office/powerpoint/2010/main" val="1924911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algn="l"/>
            <a:r>
              <a:rPr lang="en-US" dirty="0"/>
              <a:t>Thank you</a:t>
            </a:r>
          </a:p>
        </p:txBody>
      </p:sp>
      <p:sp>
        <p:nvSpPr>
          <p:cNvPr id="5" name="Rectangle 4">
            <a:extLst>
              <a:ext uri="{FF2B5EF4-FFF2-40B4-BE49-F238E27FC236}">
                <a16:creationId xmlns:a16="http://schemas.microsoft.com/office/drawing/2014/main" id="{BDE86BB6-BC70-47A7-8336-A73564F3389C}"/>
              </a:ext>
            </a:extLst>
          </p:cNvPr>
          <p:cNvSpPr/>
          <p:nvPr/>
        </p:nvSpPr>
        <p:spPr>
          <a:xfrm>
            <a:off x="5173784" y="4343411"/>
            <a:ext cx="3813908" cy="707886"/>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9pPr>
          </a:lstStyle>
          <a:p>
            <a:pPr marL="0" marR="0" lvl="0" indent="0" algn="l" defTabSz="685983"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Foresters Financial, Foresters, Foresters Care, Foresters Moments, Foresters Renew, Foresters Go, the Foresters Go logo and Helping Is Who We Are </a:t>
            </a:r>
            <a:r>
              <a:rPr kumimoji="0" lang="en-US" sz="800" b="0" i="0" u="none" strike="noStrike" kern="1200" cap="none" spc="0" normalizeH="0" baseline="0" noProof="0" dirty="0" err="1">
                <a:ln>
                  <a:noFill/>
                </a:ln>
                <a:solidFill>
                  <a:srgbClr val="FFFFFF"/>
                </a:solidFill>
                <a:effectLst/>
                <a:uLnTx/>
                <a:uFillTx/>
                <a:latin typeface="Verdana" panose="020B0604030504040204" pitchFamily="34" charset="0"/>
                <a:ea typeface="ＭＳ Ｐゴシック" panose="020B0600070205080204" pitchFamily="34" charset="-128"/>
                <a:cs typeface="+mn-cs"/>
              </a:rPr>
              <a:t>are</a:t>
            </a:r>
            <a:r>
              <a:rPr kumimoji="0" lang="en-US" sz="8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rPr>
              <a:t> trade names and trademarks of The Independent Order of Foresters (a fraternal benefit society, 789 Don Mills Rd, Toronto, Ontario, Canada M3C 1T9) and its subsidiaries.</a:t>
            </a:r>
            <a:endParaRPr kumimoji="0" lang="en-CA" sz="800" b="0" i="0" u="none" strike="noStrike" kern="1200" cap="none" spc="0" normalizeH="0" baseline="0" noProof="0" dirty="0">
              <a:ln>
                <a:noFill/>
              </a:ln>
              <a:solidFill>
                <a:srgbClr val="FFFFFF"/>
              </a:solidFill>
              <a:effectLst/>
              <a:uLnTx/>
              <a:uFillTx/>
              <a:latin typeface="Verdan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82342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98893" y="118643"/>
            <a:ext cx="6951335" cy="768418"/>
          </a:xfrm>
        </p:spPr>
        <p:txBody>
          <a:bodyPr/>
          <a:lstStyle/>
          <a:p>
            <a:r>
              <a:rPr lang="en-US" dirty="0"/>
              <a:t>What’s important to you?</a:t>
            </a:r>
          </a:p>
        </p:txBody>
      </p:sp>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2" y="1441624"/>
            <a:ext cx="8242642" cy="2281879"/>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indent="0">
              <a:spcAft>
                <a:spcPts val="1600"/>
              </a:spcAft>
              <a:buNone/>
            </a:pPr>
            <a:r>
              <a:rPr lang="en-US" sz="1600" b="1" dirty="0">
                <a:solidFill>
                  <a:srgbClr val="5E2750"/>
                </a:solidFill>
              </a:rPr>
              <a:t>To protect those dreams, do you imagine having financial security that offers:</a:t>
            </a:r>
          </a:p>
          <a:p>
            <a:pPr>
              <a:spcAft>
                <a:spcPts val="1600"/>
              </a:spcAft>
            </a:pPr>
            <a:r>
              <a:rPr lang="en-US" sz="1600" dirty="0"/>
              <a:t>Coverage for a specific duration to cover the family’s obligations </a:t>
            </a:r>
            <a:r>
              <a:rPr lang="en-US" sz="1600" i="1" dirty="0">
                <a:solidFill>
                  <a:srgbClr val="5E2650"/>
                </a:solidFill>
              </a:rPr>
              <a:t>IF</a:t>
            </a:r>
            <a:r>
              <a:rPr lang="en-US" sz="1600" dirty="0"/>
              <a:t> an unexpected happens tomorrow.</a:t>
            </a:r>
          </a:p>
          <a:p>
            <a:pPr>
              <a:spcAft>
                <a:spcPts val="1600"/>
              </a:spcAft>
            </a:pPr>
            <a:r>
              <a:rPr lang="en-US" sz="1600" dirty="0"/>
              <a:t>The ability to purchase new permanent coverage if short-term financial obligations become long-term without requiring evidence of insurability.</a:t>
            </a:r>
            <a:endParaRPr lang="en-US" sz="1600" baseline="30000" dirty="0"/>
          </a:p>
          <a:p>
            <a:pPr>
              <a:spcAft>
                <a:spcPts val="1600"/>
              </a:spcAft>
            </a:pPr>
            <a:r>
              <a:rPr lang="en-US" sz="1600" dirty="0"/>
              <a:t>Benefits that go beyond life insurance.</a:t>
            </a:r>
          </a:p>
          <a:p>
            <a:pPr lvl="1">
              <a:spcAft>
                <a:spcPts val="1600"/>
              </a:spcAft>
              <a:buClr>
                <a:srgbClr val="4D4D4D"/>
              </a:buClr>
            </a:pPr>
            <a:endParaRPr lang="en-US" dirty="0"/>
          </a:p>
        </p:txBody>
      </p:sp>
    </p:spTree>
    <p:extLst>
      <p:ext uri="{BB962C8B-B14F-4D97-AF65-F5344CB8AC3E}">
        <p14:creationId xmlns:p14="http://schemas.microsoft.com/office/powerpoint/2010/main" val="341417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98893" y="118643"/>
            <a:ext cx="6951335" cy="768418"/>
          </a:xfrm>
        </p:spPr>
        <p:txBody>
          <a:bodyPr/>
          <a:lstStyle/>
          <a:p>
            <a:r>
              <a:rPr lang="en-US" dirty="0"/>
              <a:t>Imagine where your life can go with Foresters Financial</a:t>
            </a:r>
            <a:r>
              <a:rPr lang="en-CA" b="0" dirty="0"/>
              <a:t>™</a:t>
            </a:r>
            <a:endParaRPr lang="en-US" b="0" baseline="30000" dirty="0"/>
          </a:p>
        </p:txBody>
      </p:sp>
      <p:sp>
        <p:nvSpPr>
          <p:cNvPr id="11" name="Content Placeholder 2">
            <a:extLst>
              <a:ext uri="{FF2B5EF4-FFF2-40B4-BE49-F238E27FC236}">
                <a16:creationId xmlns:a16="http://schemas.microsoft.com/office/drawing/2014/main" id="{A4B3F10C-D355-4399-9BFB-3ECB4AD9CE9A}"/>
              </a:ext>
            </a:extLst>
          </p:cNvPr>
          <p:cNvSpPr txBox="1">
            <a:spLocks/>
          </p:cNvSpPr>
          <p:nvPr/>
        </p:nvSpPr>
        <p:spPr>
          <a:xfrm>
            <a:off x="431800" y="1441625"/>
            <a:ext cx="8440351" cy="61382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1600"/>
              </a:spcAft>
              <a:buClr>
                <a:srgbClr val="4D4D4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rPr>
              <a:t>Foresters Term </a:t>
            </a:r>
            <a:r>
              <a:rPr lang="en-US" sz="1600" b="1" dirty="0">
                <a:solidFill>
                  <a:srgbClr val="5E2750"/>
                </a:solidFill>
              </a:rPr>
              <a:t>Insurance </a:t>
            </a:r>
            <a:r>
              <a:rPr kumimoji="0" lang="en-US" sz="1600" b="1" i="0" u="none" strike="noStrike" kern="1200" cap="none" spc="0" normalizeH="0" baseline="0" noProof="0" dirty="0">
                <a:ln>
                  <a:noFill/>
                </a:ln>
                <a:solidFill>
                  <a:srgbClr val="5E2750"/>
                </a:solidFill>
                <a:effectLst/>
                <a:uLnTx/>
                <a:uFillTx/>
                <a:latin typeface="Verdana" panose="020B0604030504040204" pitchFamily="34" charset="0"/>
                <a:ea typeface="Verdana" panose="020B0604030504040204" pitchFamily="34" charset="0"/>
              </a:rPr>
              <a:t>offers you a path towards financial security and overall wellness.</a:t>
            </a:r>
          </a:p>
        </p:txBody>
      </p:sp>
      <p:sp>
        <p:nvSpPr>
          <p:cNvPr id="38" name="Income-Tax Free Death Benefit">
            <a:extLst>
              <a:ext uri="{FF2B5EF4-FFF2-40B4-BE49-F238E27FC236}">
                <a16:creationId xmlns:a16="http://schemas.microsoft.com/office/drawing/2014/main" id="{452F90D6-1CD4-5C46-A569-FE95A3F55172}"/>
              </a:ext>
            </a:extLst>
          </p:cNvPr>
          <p:cNvSpPr txBox="1">
            <a:spLocks noChangeArrowheads="1"/>
          </p:cNvSpPr>
          <p:nvPr/>
        </p:nvSpPr>
        <p:spPr bwMode="auto">
          <a:xfrm>
            <a:off x="498893" y="2950469"/>
            <a:ext cx="2088632"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ct val="100000"/>
              </a:lnSpc>
              <a:spcBef>
                <a:spcPct val="0"/>
              </a:spcBef>
              <a:spcAft>
                <a:spcPct val="0"/>
              </a:spcAft>
              <a:buClrTx/>
              <a:buSzTx/>
              <a:buFontTx/>
              <a:buNone/>
              <a:tabLst/>
              <a:defRPr/>
            </a:pPr>
            <a:r>
              <a:rPr lang="en-US" altLang="en-US" sz="1850" dirty="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endParaRPr kumimoji="0" lang="en-US" altLang="en-US" sz="185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grpSp>
        <p:nvGrpSpPr>
          <p:cNvPr id="7" name="Group 6">
            <a:extLst>
              <a:ext uri="{FF2B5EF4-FFF2-40B4-BE49-F238E27FC236}">
                <a16:creationId xmlns:a16="http://schemas.microsoft.com/office/drawing/2014/main" id="{02806860-6EB5-E543-98FA-3854982FD03A}"/>
              </a:ext>
            </a:extLst>
          </p:cNvPr>
          <p:cNvGrpSpPr/>
          <p:nvPr/>
        </p:nvGrpSpPr>
        <p:grpSpPr>
          <a:xfrm>
            <a:off x="498893" y="2750116"/>
            <a:ext cx="7890839" cy="685396"/>
            <a:chOff x="498893" y="3824957"/>
            <a:chExt cx="7890839" cy="685396"/>
          </a:xfrm>
        </p:grpSpPr>
        <p:grpSp>
          <p:nvGrpSpPr>
            <p:cNvPr id="6" name="Group 5">
              <a:extLst>
                <a:ext uri="{FF2B5EF4-FFF2-40B4-BE49-F238E27FC236}">
                  <a16:creationId xmlns:a16="http://schemas.microsoft.com/office/drawing/2014/main" id="{369915CE-CBCB-F245-9F4F-E821EA4F35EF}"/>
                </a:ext>
              </a:extLst>
            </p:cNvPr>
            <p:cNvGrpSpPr/>
            <p:nvPr/>
          </p:nvGrpSpPr>
          <p:grpSpPr>
            <a:xfrm>
              <a:off x="498893" y="3824957"/>
              <a:ext cx="2089527" cy="684000"/>
              <a:chOff x="498893" y="3824957"/>
              <a:chExt cx="2089527" cy="684000"/>
            </a:xfrm>
          </p:grpSpPr>
          <p:sp>
            <p:nvSpPr>
              <p:cNvPr id="83" name="Oval 82">
                <a:extLst>
                  <a:ext uri="{FF2B5EF4-FFF2-40B4-BE49-F238E27FC236}">
                    <a16:creationId xmlns:a16="http://schemas.microsoft.com/office/drawing/2014/main" id="{56FD5419-0D81-9844-B9AB-83800D5A0EAC}"/>
                  </a:ext>
                </a:extLst>
              </p:cNvPr>
              <p:cNvSpPr/>
              <p:nvPr/>
            </p:nvSpPr>
            <p:spPr>
              <a:xfrm>
                <a:off x="498893" y="3824957"/>
                <a:ext cx="684000" cy="68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4" name="Oval 83">
                <a:extLst>
                  <a:ext uri="{FF2B5EF4-FFF2-40B4-BE49-F238E27FC236}">
                    <a16:creationId xmlns:a16="http://schemas.microsoft.com/office/drawing/2014/main" id="{7FF0851A-5029-C044-AA9F-FC332E1F2FDF}"/>
                  </a:ext>
                </a:extLst>
              </p:cNvPr>
              <p:cNvSpPr/>
              <p:nvPr/>
            </p:nvSpPr>
            <p:spPr>
              <a:xfrm>
                <a:off x="1897601" y="3824957"/>
                <a:ext cx="684000" cy="68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5" name="Rectangle 84">
                <a:extLst>
                  <a:ext uri="{FF2B5EF4-FFF2-40B4-BE49-F238E27FC236}">
                    <a16:creationId xmlns:a16="http://schemas.microsoft.com/office/drawing/2014/main" id="{8FB22A99-AD14-C74C-AD35-7BCEFA07C033}"/>
                  </a:ext>
                </a:extLst>
              </p:cNvPr>
              <p:cNvSpPr/>
              <p:nvPr/>
            </p:nvSpPr>
            <p:spPr>
              <a:xfrm>
                <a:off x="834656" y="3824957"/>
                <a:ext cx="1409053" cy="6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sp>
            <p:nvSpPr>
              <p:cNvPr id="82" name="Income-Tax Free Death Benefit">
                <a:extLst>
                  <a:ext uri="{FF2B5EF4-FFF2-40B4-BE49-F238E27FC236}">
                    <a16:creationId xmlns:a16="http://schemas.microsoft.com/office/drawing/2014/main" id="{83F4FB56-B5F8-4940-B2A5-52AD0DDEA65A}"/>
                  </a:ext>
                </a:extLst>
              </p:cNvPr>
              <p:cNvSpPr txBox="1">
                <a:spLocks noChangeArrowheads="1"/>
              </p:cNvSpPr>
              <p:nvPr/>
            </p:nvSpPr>
            <p:spPr bwMode="auto">
              <a:xfrm>
                <a:off x="498893" y="3930877"/>
                <a:ext cx="2089527" cy="46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2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86" name="Group 85">
              <a:extLst>
                <a:ext uri="{FF2B5EF4-FFF2-40B4-BE49-F238E27FC236}">
                  <a16:creationId xmlns:a16="http://schemas.microsoft.com/office/drawing/2014/main" id="{0229CFC9-9232-1447-9FA9-F31FD627519D}"/>
                </a:ext>
              </a:extLst>
            </p:cNvPr>
            <p:cNvGrpSpPr/>
            <p:nvPr/>
          </p:nvGrpSpPr>
          <p:grpSpPr>
            <a:xfrm>
              <a:off x="3399549" y="3826353"/>
              <a:ext cx="2089527" cy="684000"/>
              <a:chOff x="498893" y="3824957"/>
              <a:chExt cx="2089527" cy="684000"/>
            </a:xfrm>
          </p:grpSpPr>
          <p:sp>
            <p:nvSpPr>
              <p:cNvPr id="87" name="Oval 86">
                <a:extLst>
                  <a:ext uri="{FF2B5EF4-FFF2-40B4-BE49-F238E27FC236}">
                    <a16:creationId xmlns:a16="http://schemas.microsoft.com/office/drawing/2014/main" id="{7BFC5A0D-2A90-B840-9D1E-2506DD1CEBDD}"/>
                  </a:ext>
                </a:extLst>
              </p:cNvPr>
              <p:cNvSpPr/>
              <p:nvPr/>
            </p:nvSpPr>
            <p:spPr>
              <a:xfrm>
                <a:off x="498893" y="3824957"/>
                <a:ext cx="684000" cy="68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8" name="Oval 87">
                <a:extLst>
                  <a:ext uri="{FF2B5EF4-FFF2-40B4-BE49-F238E27FC236}">
                    <a16:creationId xmlns:a16="http://schemas.microsoft.com/office/drawing/2014/main" id="{8CC82DBE-B2C3-B442-883E-829F07A7A389}"/>
                  </a:ext>
                </a:extLst>
              </p:cNvPr>
              <p:cNvSpPr/>
              <p:nvPr/>
            </p:nvSpPr>
            <p:spPr>
              <a:xfrm>
                <a:off x="1897601" y="3824957"/>
                <a:ext cx="684000" cy="68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9" name="Rectangle 88">
                <a:extLst>
                  <a:ext uri="{FF2B5EF4-FFF2-40B4-BE49-F238E27FC236}">
                    <a16:creationId xmlns:a16="http://schemas.microsoft.com/office/drawing/2014/main" id="{C279E379-E2FB-9942-BC9B-FDF2FB2B251E}"/>
                  </a:ext>
                </a:extLst>
              </p:cNvPr>
              <p:cNvSpPr/>
              <p:nvPr/>
            </p:nvSpPr>
            <p:spPr>
              <a:xfrm>
                <a:off x="834656" y="3824957"/>
                <a:ext cx="1409053" cy="68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sp>
            <p:nvSpPr>
              <p:cNvPr id="90" name="Income-Tax Free Death Benefit">
                <a:extLst>
                  <a:ext uri="{FF2B5EF4-FFF2-40B4-BE49-F238E27FC236}">
                    <a16:creationId xmlns:a16="http://schemas.microsoft.com/office/drawing/2014/main" id="{EAB350ED-8BF9-F749-8C19-C18FA71D0809}"/>
                  </a:ext>
                </a:extLst>
              </p:cNvPr>
              <p:cNvSpPr txBox="1">
                <a:spLocks noChangeArrowheads="1"/>
              </p:cNvSpPr>
              <p:nvPr/>
            </p:nvSpPr>
            <p:spPr bwMode="auto">
              <a:xfrm>
                <a:off x="498893" y="3907561"/>
                <a:ext cx="208952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2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a:t>
                </a:r>
                <a:b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tomorrow</a:t>
                </a:r>
              </a:p>
            </p:txBody>
          </p:sp>
        </p:grpSp>
        <p:grpSp>
          <p:nvGrpSpPr>
            <p:cNvPr id="91" name="Group 90">
              <a:extLst>
                <a:ext uri="{FF2B5EF4-FFF2-40B4-BE49-F238E27FC236}">
                  <a16:creationId xmlns:a16="http://schemas.microsoft.com/office/drawing/2014/main" id="{57C7404C-14E5-A94F-BD71-9E3BC19335D9}"/>
                </a:ext>
              </a:extLst>
            </p:cNvPr>
            <p:cNvGrpSpPr/>
            <p:nvPr/>
          </p:nvGrpSpPr>
          <p:grpSpPr>
            <a:xfrm>
              <a:off x="6300205" y="3824957"/>
              <a:ext cx="2089527" cy="684000"/>
              <a:chOff x="498893" y="3824957"/>
              <a:chExt cx="2089527" cy="684000"/>
            </a:xfrm>
          </p:grpSpPr>
          <p:sp>
            <p:nvSpPr>
              <p:cNvPr id="92" name="Oval 91">
                <a:extLst>
                  <a:ext uri="{FF2B5EF4-FFF2-40B4-BE49-F238E27FC236}">
                    <a16:creationId xmlns:a16="http://schemas.microsoft.com/office/drawing/2014/main" id="{27B15E1A-C9F2-9441-A520-12641B91FC15}"/>
                  </a:ext>
                </a:extLst>
              </p:cNvPr>
              <p:cNvSpPr/>
              <p:nvPr/>
            </p:nvSpPr>
            <p:spPr>
              <a:xfrm>
                <a:off x="498893" y="3824957"/>
                <a:ext cx="684000" cy="68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93" name="Oval 92">
                <a:extLst>
                  <a:ext uri="{FF2B5EF4-FFF2-40B4-BE49-F238E27FC236}">
                    <a16:creationId xmlns:a16="http://schemas.microsoft.com/office/drawing/2014/main" id="{542D3E8C-67D4-5846-82CC-4765B69118ED}"/>
                  </a:ext>
                </a:extLst>
              </p:cNvPr>
              <p:cNvSpPr/>
              <p:nvPr/>
            </p:nvSpPr>
            <p:spPr>
              <a:xfrm>
                <a:off x="1897601" y="3824957"/>
                <a:ext cx="684000" cy="68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94" name="Rectangle 93">
                <a:extLst>
                  <a:ext uri="{FF2B5EF4-FFF2-40B4-BE49-F238E27FC236}">
                    <a16:creationId xmlns:a16="http://schemas.microsoft.com/office/drawing/2014/main" id="{FAAB68F5-C521-284D-9B86-38AD7AD29ED7}"/>
                  </a:ext>
                </a:extLst>
              </p:cNvPr>
              <p:cNvSpPr/>
              <p:nvPr/>
            </p:nvSpPr>
            <p:spPr>
              <a:xfrm>
                <a:off x="834656" y="3824957"/>
                <a:ext cx="1409053" cy="68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sp>
            <p:nvSpPr>
              <p:cNvPr id="95" name="Income-Tax Free Death Benefit">
                <a:extLst>
                  <a:ext uri="{FF2B5EF4-FFF2-40B4-BE49-F238E27FC236}">
                    <a16:creationId xmlns:a16="http://schemas.microsoft.com/office/drawing/2014/main" id="{FC04738B-3B26-5441-B877-8C98D7EDC241}"/>
                  </a:ext>
                </a:extLst>
              </p:cNvPr>
              <p:cNvSpPr txBox="1">
                <a:spLocks noChangeArrowheads="1"/>
              </p:cNvSpPr>
              <p:nvPr/>
            </p:nvSpPr>
            <p:spPr bwMode="auto">
              <a:xfrm>
                <a:off x="498893" y="3907561"/>
                <a:ext cx="208952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2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Options for</a:t>
                </a:r>
                <a:b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grpSp>
    </p:spTree>
    <p:extLst>
      <p:ext uri="{BB962C8B-B14F-4D97-AF65-F5344CB8AC3E}">
        <p14:creationId xmlns:p14="http://schemas.microsoft.com/office/powerpoint/2010/main" val="2699806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544232-4620-458F-8FC4-2C91735DBCFC}"/>
              </a:ext>
            </a:extLst>
          </p:cNvPr>
          <p:cNvSpPr>
            <a:spLocks noGrp="1"/>
          </p:cNvSpPr>
          <p:nvPr>
            <p:ph type="title"/>
          </p:nvPr>
        </p:nvSpPr>
        <p:spPr/>
        <p:txBody>
          <a:bodyPr/>
          <a:lstStyle/>
          <a:p>
            <a:r>
              <a:rPr lang="en-US" dirty="0">
                <a:solidFill>
                  <a:srgbClr val="000000"/>
                </a:solidFill>
              </a:rPr>
              <a:t>Live</a:t>
            </a:r>
          </a:p>
        </p:txBody>
      </p:sp>
      <p:sp>
        <p:nvSpPr>
          <p:cNvPr id="6" name="Text Placeholder 5">
            <a:extLst>
              <a:ext uri="{FF2B5EF4-FFF2-40B4-BE49-F238E27FC236}">
                <a16:creationId xmlns:a16="http://schemas.microsoft.com/office/drawing/2014/main" id="{D9E8009C-8250-4EC6-9EFE-388CEA16A698}"/>
              </a:ext>
            </a:extLst>
          </p:cNvPr>
          <p:cNvSpPr>
            <a:spLocks noGrp="1"/>
          </p:cNvSpPr>
          <p:nvPr>
            <p:ph type="body" idx="1"/>
          </p:nvPr>
        </p:nvSpPr>
        <p:spPr>
          <a:xfrm>
            <a:off x="342900" y="2562691"/>
            <a:ext cx="8126924" cy="820738"/>
          </a:xfrm>
        </p:spPr>
        <p:txBody>
          <a:bodyPr/>
          <a:lstStyle/>
          <a:p>
            <a:r>
              <a:rPr lang="en-US" dirty="0">
                <a:solidFill>
                  <a:srgbClr val="000000"/>
                </a:solidFill>
              </a:rPr>
              <a:t>More than just death benefit protection</a:t>
            </a:r>
          </a:p>
        </p:txBody>
      </p:sp>
    </p:spTree>
    <p:extLst>
      <p:ext uri="{BB962C8B-B14F-4D97-AF65-F5344CB8AC3E}">
        <p14:creationId xmlns:p14="http://schemas.microsoft.com/office/powerpoint/2010/main" val="2230157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E054909D-D622-9C4C-AEF9-21C289C3F6DD}"/>
              </a:ext>
            </a:extLst>
          </p:cNvPr>
          <p:cNvSpPr txBox="1">
            <a:spLocks/>
          </p:cNvSpPr>
          <p:nvPr/>
        </p:nvSpPr>
        <p:spPr>
          <a:xfrm>
            <a:off x="431802" y="1082081"/>
            <a:ext cx="4370062" cy="264623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90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With Foresters Moments</a:t>
            </a:r>
            <a:r>
              <a:rPr kumimoji="0" lang="en-US" sz="1600" b="0" i="0" u="none" strike="noStrike" kern="1200" cap="none" spc="0" normalizeH="0" baseline="30000" noProof="0" dirty="0">
                <a:ln>
                  <a:noFill/>
                </a:ln>
                <a:solidFill>
                  <a:srgbClr val="FFFFFF"/>
                </a:solidFill>
                <a:effectLst/>
                <a:uLnTx/>
                <a:uFillTx/>
                <a:latin typeface="Verdana" panose="020B0604030504040204" pitchFamily="34" charset="0"/>
                <a:ea typeface="Verdana" panose="020B0604030504040204" pitchFamily="34" charset="0"/>
              </a:rPr>
              <a:t>TM</a:t>
            </a: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members can create opportunities to enjoy meaningful interaction, make new friends and connections, while enjoying an activity together.</a:t>
            </a:r>
          </a:p>
        </p:txBody>
      </p:sp>
      <p:sp>
        <p:nvSpPr>
          <p:cNvPr id="10" name="Slide Number Placeholder 8">
            <a:extLst>
              <a:ext uri="{FF2B5EF4-FFF2-40B4-BE49-F238E27FC236}">
                <a16:creationId xmlns:a16="http://schemas.microsoft.com/office/drawing/2014/main" id="{976700A8-D399-485A-8D6C-0C40499EBDC5}"/>
              </a:ext>
            </a:extLst>
          </p:cNvPr>
          <p:cNvSpPr txBox="1">
            <a:spLocks/>
          </p:cNvSpPr>
          <p:nvPr/>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B96646C-D2FC-4A20-874F-EEDD798FACF8}" type="slidenum">
              <a:rPr kumimoji="0" lang="en-US" sz="901"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1" b="0" i="0" u="none" strike="noStrike" kern="1200" cap="none" spc="0" normalizeH="0" baseline="0" noProof="0" dirty="0">
              <a:ln>
                <a:noFill/>
              </a:ln>
              <a:solidFill>
                <a:srgbClr val="FFFFFF"/>
              </a:solidFill>
              <a:effectLst/>
              <a:uLnTx/>
              <a:uFillTx/>
              <a:latin typeface="Verdana"/>
              <a:ea typeface="+mn-ea"/>
              <a:cs typeface="+mn-cs"/>
            </a:endParaRPr>
          </a:p>
        </p:txBody>
      </p:sp>
      <p:grpSp>
        <p:nvGrpSpPr>
          <p:cNvPr id="51" name="Group 50">
            <a:extLst>
              <a:ext uri="{FF2B5EF4-FFF2-40B4-BE49-F238E27FC236}">
                <a16:creationId xmlns:a16="http://schemas.microsoft.com/office/drawing/2014/main" id="{4FB3F075-E7A2-0448-99F0-8B46D401C05B}"/>
              </a:ext>
            </a:extLst>
          </p:cNvPr>
          <p:cNvGrpSpPr/>
          <p:nvPr/>
        </p:nvGrpSpPr>
        <p:grpSpPr>
          <a:xfrm>
            <a:off x="431803" y="416554"/>
            <a:ext cx="1377132" cy="486000"/>
            <a:chOff x="431803" y="401564"/>
            <a:chExt cx="1377132" cy="486000"/>
          </a:xfrm>
        </p:grpSpPr>
        <p:grpSp>
          <p:nvGrpSpPr>
            <p:cNvPr id="52" name="Group 51">
              <a:extLst>
                <a:ext uri="{FF2B5EF4-FFF2-40B4-BE49-F238E27FC236}">
                  <a16:creationId xmlns:a16="http://schemas.microsoft.com/office/drawing/2014/main" id="{11A45854-E536-2D4C-A5DC-E946DC480F6B}"/>
                </a:ext>
              </a:extLst>
            </p:cNvPr>
            <p:cNvGrpSpPr/>
            <p:nvPr/>
          </p:nvGrpSpPr>
          <p:grpSpPr>
            <a:xfrm>
              <a:off x="431803" y="401564"/>
              <a:ext cx="1377131" cy="486000"/>
              <a:chOff x="431803" y="401564"/>
              <a:chExt cx="1377131" cy="486000"/>
            </a:xfrm>
          </p:grpSpPr>
          <p:sp>
            <p:nvSpPr>
              <p:cNvPr id="54" name="Oval 53">
                <a:extLst>
                  <a:ext uri="{FF2B5EF4-FFF2-40B4-BE49-F238E27FC236}">
                    <a16:creationId xmlns:a16="http://schemas.microsoft.com/office/drawing/2014/main" id="{02797748-BE18-7D45-BE14-BC59A45D2B12}"/>
                  </a:ext>
                </a:extLst>
              </p:cNvPr>
              <p:cNvSpPr/>
              <p:nvPr/>
            </p:nvSpPr>
            <p:spPr>
              <a:xfrm>
                <a:off x="431803"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5" name="Oval 54">
                <a:extLst>
                  <a:ext uri="{FF2B5EF4-FFF2-40B4-BE49-F238E27FC236}">
                    <a16:creationId xmlns:a16="http://schemas.microsoft.com/office/drawing/2014/main" id="{4656C93C-39F2-A74B-A4E0-8DE25A0EFC6D}"/>
                  </a:ext>
                </a:extLst>
              </p:cNvPr>
              <p:cNvSpPr/>
              <p:nvPr/>
            </p:nvSpPr>
            <p:spPr>
              <a:xfrm>
                <a:off x="1322934"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6" name="Rectangle 55">
                <a:extLst>
                  <a:ext uri="{FF2B5EF4-FFF2-40B4-BE49-F238E27FC236}">
                    <a16:creationId xmlns:a16="http://schemas.microsoft.com/office/drawing/2014/main" id="{501BC75A-5376-3E41-8966-530E31977ABD}"/>
                  </a:ext>
                </a:extLst>
              </p:cNvPr>
              <p:cNvSpPr/>
              <p:nvPr/>
            </p:nvSpPr>
            <p:spPr>
              <a:xfrm>
                <a:off x="677952" y="401564"/>
                <a:ext cx="903797" cy="4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53" name="Income-Tax Free Death Benefit">
              <a:extLst>
                <a:ext uri="{FF2B5EF4-FFF2-40B4-BE49-F238E27FC236}">
                  <a16:creationId xmlns:a16="http://schemas.microsoft.com/office/drawing/2014/main" id="{FBCDE1DD-915A-E64A-A704-E94026481785}"/>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57" name="Group 56">
            <a:extLst>
              <a:ext uri="{FF2B5EF4-FFF2-40B4-BE49-F238E27FC236}">
                <a16:creationId xmlns:a16="http://schemas.microsoft.com/office/drawing/2014/main" id="{F9B130EA-A28A-6D43-81B3-D65603DB9F87}"/>
              </a:ext>
            </a:extLst>
          </p:cNvPr>
          <p:cNvGrpSpPr/>
          <p:nvPr/>
        </p:nvGrpSpPr>
        <p:grpSpPr>
          <a:xfrm>
            <a:off x="1912315" y="416554"/>
            <a:ext cx="1377132" cy="486000"/>
            <a:chOff x="1912315" y="341604"/>
            <a:chExt cx="1377132" cy="486000"/>
          </a:xfrm>
        </p:grpSpPr>
        <p:grpSp>
          <p:nvGrpSpPr>
            <p:cNvPr id="58" name="Group 57">
              <a:extLst>
                <a:ext uri="{FF2B5EF4-FFF2-40B4-BE49-F238E27FC236}">
                  <a16:creationId xmlns:a16="http://schemas.microsoft.com/office/drawing/2014/main" id="{2274E97F-F04B-FC4B-9E91-7B239DCB361A}"/>
                </a:ext>
              </a:extLst>
            </p:cNvPr>
            <p:cNvGrpSpPr/>
            <p:nvPr/>
          </p:nvGrpSpPr>
          <p:grpSpPr>
            <a:xfrm>
              <a:off x="1912315" y="341604"/>
              <a:ext cx="1377131" cy="486000"/>
              <a:chOff x="431803" y="401564"/>
              <a:chExt cx="1377131" cy="486000"/>
            </a:xfrm>
            <a:solidFill>
              <a:srgbClr val="787777"/>
            </a:solidFill>
          </p:grpSpPr>
          <p:sp>
            <p:nvSpPr>
              <p:cNvPr id="60" name="Oval 59">
                <a:extLst>
                  <a:ext uri="{FF2B5EF4-FFF2-40B4-BE49-F238E27FC236}">
                    <a16:creationId xmlns:a16="http://schemas.microsoft.com/office/drawing/2014/main" id="{F7F8C324-E0A4-4B4D-B80C-9D1DC2E9B2D7}"/>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1" name="Oval 60">
                <a:extLst>
                  <a:ext uri="{FF2B5EF4-FFF2-40B4-BE49-F238E27FC236}">
                    <a16:creationId xmlns:a16="http://schemas.microsoft.com/office/drawing/2014/main" id="{1BFCCDBA-E7E6-FF4B-8C09-1D128149CB6E}"/>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2" name="Rectangle 61">
                <a:extLst>
                  <a:ext uri="{FF2B5EF4-FFF2-40B4-BE49-F238E27FC236}">
                    <a16:creationId xmlns:a16="http://schemas.microsoft.com/office/drawing/2014/main" id="{0E630BBC-F44D-E44A-BB36-35DF3325E009}"/>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59" name="Income-Tax Free Death Benefit">
              <a:extLst>
                <a:ext uri="{FF2B5EF4-FFF2-40B4-BE49-F238E27FC236}">
                  <a16:creationId xmlns:a16="http://schemas.microsoft.com/office/drawing/2014/main" id="{65A51702-EB4D-D747-B3C0-40877F10376B}"/>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63" name="Group 62">
            <a:extLst>
              <a:ext uri="{FF2B5EF4-FFF2-40B4-BE49-F238E27FC236}">
                <a16:creationId xmlns:a16="http://schemas.microsoft.com/office/drawing/2014/main" id="{5F147006-1D5D-CA4C-9B1E-3234EE8BB2F8}"/>
              </a:ext>
            </a:extLst>
          </p:cNvPr>
          <p:cNvGrpSpPr/>
          <p:nvPr/>
        </p:nvGrpSpPr>
        <p:grpSpPr>
          <a:xfrm>
            <a:off x="3392827" y="416554"/>
            <a:ext cx="1377132" cy="486000"/>
            <a:chOff x="3392827" y="341604"/>
            <a:chExt cx="1377132" cy="486000"/>
          </a:xfrm>
        </p:grpSpPr>
        <p:grpSp>
          <p:nvGrpSpPr>
            <p:cNvPr id="64" name="Group 63">
              <a:extLst>
                <a:ext uri="{FF2B5EF4-FFF2-40B4-BE49-F238E27FC236}">
                  <a16:creationId xmlns:a16="http://schemas.microsoft.com/office/drawing/2014/main" id="{E7E18D8B-7507-1444-8E76-EEDA43BBBD65}"/>
                </a:ext>
              </a:extLst>
            </p:cNvPr>
            <p:cNvGrpSpPr/>
            <p:nvPr/>
          </p:nvGrpSpPr>
          <p:grpSpPr>
            <a:xfrm>
              <a:off x="3392827" y="341604"/>
              <a:ext cx="1377131" cy="486000"/>
              <a:chOff x="431803" y="401564"/>
              <a:chExt cx="1377131" cy="486000"/>
            </a:xfrm>
            <a:solidFill>
              <a:srgbClr val="787777"/>
            </a:solidFill>
          </p:grpSpPr>
          <p:sp>
            <p:nvSpPr>
              <p:cNvPr id="66" name="Oval 65">
                <a:extLst>
                  <a:ext uri="{FF2B5EF4-FFF2-40B4-BE49-F238E27FC236}">
                    <a16:creationId xmlns:a16="http://schemas.microsoft.com/office/drawing/2014/main" id="{1D25B9B9-D786-894A-A8A5-DD0A1FEC05E0}"/>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7" name="Oval 66">
                <a:extLst>
                  <a:ext uri="{FF2B5EF4-FFF2-40B4-BE49-F238E27FC236}">
                    <a16:creationId xmlns:a16="http://schemas.microsoft.com/office/drawing/2014/main" id="{9F2534D6-911B-1048-A5A0-46FB65703B07}"/>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68" name="Rectangle 67">
                <a:extLst>
                  <a:ext uri="{FF2B5EF4-FFF2-40B4-BE49-F238E27FC236}">
                    <a16:creationId xmlns:a16="http://schemas.microsoft.com/office/drawing/2014/main" id="{508D11B8-E257-6648-B08C-B8BD5B61DE35}"/>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65" name="Income-Tax Free Death Benefit">
              <a:extLst>
                <a:ext uri="{FF2B5EF4-FFF2-40B4-BE49-F238E27FC236}">
                  <a16:creationId xmlns:a16="http://schemas.microsoft.com/office/drawing/2014/main" id="{1CFB1070-A217-214E-86F2-FAF483AB1E8D}"/>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Options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3345325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DA28A006-A1A1-D848-B780-CCB920631D25}"/>
              </a:ext>
            </a:extLst>
          </p:cNvPr>
          <p:cNvSpPr txBox="1">
            <a:spLocks/>
          </p:cNvSpPr>
          <p:nvPr/>
        </p:nvSpPr>
        <p:spPr>
          <a:xfrm>
            <a:off x="431799" y="1172021"/>
            <a:ext cx="4752383" cy="264623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90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Help your family reach their goals for higher education by applying for a Foresters Competitive Scholarship</a:t>
            </a:r>
            <a:r>
              <a:rPr kumimoji="0" lang="en-US" sz="1600" b="0" i="0" u="none" strike="noStrike" kern="1200" cap="none" spc="0" normalizeH="0" baseline="30000" noProof="0" dirty="0">
                <a:ln>
                  <a:noFill/>
                </a:ln>
                <a:solidFill>
                  <a:srgbClr val="000000"/>
                </a:solidFill>
                <a:effectLst/>
                <a:uLnTx/>
                <a:uFillTx/>
                <a:latin typeface="Verdana" panose="020B0604030504040204" pitchFamily="34" charset="0"/>
                <a:ea typeface="Verdana" panose="020B0604030504040204" pitchFamily="34" charset="0"/>
              </a:rPr>
              <a:t>2</a:t>
            </a: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 of up to $2,500 per year. Students can reapply for up to three years.</a:t>
            </a:r>
          </a:p>
          <a:p>
            <a:pPr marL="0" marR="0" lvl="0" indent="0" algn="l" defTabSz="686440" rtl="0" eaLnBrk="1" fontAlgn="auto" latinLnBrk="0" hangingPunct="1">
              <a:lnSpc>
                <a:spcPct val="100000"/>
              </a:lnSpc>
              <a:spcBef>
                <a:spcPts val="0"/>
              </a:spcBef>
              <a:spcAft>
                <a:spcPts val="90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Scholarships are available for you, your spouse, your children or grandchildren or a person under legal guardianship.</a:t>
            </a:r>
          </a:p>
        </p:txBody>
      </p:sp>
      <p:sp>
        <p:nvSpPr>
          <p:cNvPr id="18" name="Rectangle 17">
            <a:extLst>
              <a:ext uri="{FF2B5EF4-FFF2-40B4-BE49-F238E27FC236}">
                <a16:creationId xmlns:a16="http://schemas.microsoft.com/office/drawing/2014/main" id="{39F2BE2B-0207-014A-85A6-227F67CE1C01}"/>
              </a:ext>
            </a:extLst>
          </p:cNvPr>
          <p:cNvSpPr/>
          <p:nvPr/>
        </p:nvSpPr>
        <p:spPr>
          <a:xfrm>
            <a:off x="431799" y="3544943"/>
            <a:ext cx="4555066" cy="6924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50" b="1" i="0" u="none" strike="noStrike" kern="1200" cap="all" spc="0" normalizeH="0" baseline="0" noProof="0" dirty="0">
                <a:ln>
                  <a:noFill/>
                </a:ln>
                <a:solidFill>
                  <a:srgbClr val="000000"/>
                </a:solidFill>
                <a:effectLst/>
                <a:uLnTx/>
                <a:uFillTx/>
                <a:latin typeface="Verdana"/>
                <a:ea typeface="+mn-ea"/>
                <a:cs typeface="+mn-cs"/>
              </a:rPr>
              <a:t>Samantha </a:t>
            </a:r>
            <a:r>
              <a:rPr kumimoji="0" lang="en-CA" sz="1250" b="1" i="0" u="none" strike="noStrike" kern="1200" cap="all" spc="0" normalizeH="0" baseline="0" noProof="0" dirty="0" err="1">
                <a:ln>
                  <a:noFill/>
                </a:ln>
                <a:solidFill>
                  <a:srgbClr val="000000"/>
                </a:solidFill>
                <a:effectLst/>
                <a:uLnTx/>
                <a:uFillTx/>
                <a:latin typeface="Verdana"/>
                <a:ea typeface="+mn-ea"/>
                <a:cs typeface="+mn-cs"/>
              </a:rPr>
              <a:t>Mckechnie</a:t>
            </a:r>
            <a:endParaRPr kumimoji="0" lang="en-CA" sz="1250" b="1" i="0" u="none" strike="noStrike" kern="1200" cap="all"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50" b="1" i="0" u="none" strike="noStrike" kern="1200" cap="none" spc="0" normalizeH="0" baseline="0" noProof="0" dirty="0">
                <a:ln>
                  <a:noFill/>
                </a:ln>
                <a:solidFill>
                  <a:srgbClr val="000000"/>
                </a:solidFill>
                <a:effectLst/>
                <a:uLnTx/>
                <a:uFillTx/>
                <a:latin typeface="Verdana"/>
                <a:ea typeface="+mn-ea"/>
                <a:cs typeface="+mn-cs"/>
              </a:rPr>
              <a:t>2023 Foresters Competitive</a:t>
            </a:r>
            <a:br>
              <a:rPr kumimoji="0" lang="en-CA" sz="1250" b="1" i="0" u="none" strike="noStrike" kern="1200" cap="none" spc="0" normalizeH="0" baseline="0" noProof="0" dirty="0">
                <a:ln>
                  <a:noFill/>
                </a:ln>
                <a:solidFill>
                  <a:srgbClr val="000000"/>
                </a:solidFill>
                <a:effectLst/>
                <a:uLnTx/>
                <a:uFillTx/>
                <a:latin typeface="Verdana"/>
                <a:ea typeface="+mn-ea"/>
                <a:cs typeface="+mn-cs"/>
              </a:rPr>
            </a:br>
            <a:r>
              <a:rPr kumimoji="0" lang="en-CA" sz="1250" b="1" i="0" u="none" strike="noStrike" kern="1200" cap="none" spc="0" normalizeH="0" baseline="0" noProof="0" dirty="0">
                <a:ln>
                  <a:noFill/>
                </a:ln>
                <a:solidFill>
                  <a:srgbClr val="000000"/>
                </a:solidFill>
                <a:effectLst/>
                <a:uLnTx/>
                <a:uFillTx/>
                <a:latin typeface="Verdana"/>
                <a:ea typeface="+mn-ea"/>
                <a:cs typeface="+mn-cs"/>
              </a:rPr>
              <a:t>Scholarship Winner</a:t>
            </a:r>
          </a:p>
        </p:txBody>
      </p:sp>
      <p:sp>
        <p:nvSpPr>
          <p:cNvPr id="23" name="Rectangle 22">
            <a:extLst>
              <a:ext uri="{FF2B5EF4-FFF2-40B4-BE49-F238E27FC236}">
                <a16:creationId xmlns:a16="http://schemas.microsoft.com/office/drawing/2014/main" id="{DA8612D0-5C96-724A-A31F-41248FB8408B}"/>
              </a:ext>
            </a:extLst>
          </p:cNvPr>
          <p:cNvSpPr/>
          <p:nvPr/>
        </p:nvSpPr>
        <p:spPr>
          <a:xfrm>
            <a:off x="431800" y="4465414"/>
            <a:ext cx="4848653" cy="584455"/>
          </a:xfrm>
          <a:prstGeom prst="rect">
            <a:avLst/>
          </a:prstGeom>
        </p:spPr>
        <p:txBody>
          <a:bodyPr wrap="square">
            <a:spAutoFit/>
          </a:bodyPr>
          <a:lstStyle/>
          <a:p>
            <a:pPr marL="228600" marR="0" lvl="0" indent="-228600" algn="l" defTabSz="914400" rtl="0" eaLnBrk="1" fontAlgn="auto" latinLnBrk="0" hangingPunct="1">
              <a:lnSpc>
                <a:spcPct val="102000"/>
              </a:lnSpc>
              <a:spcBef>
                <a:spcPts val="0"/>
              </a:spcBef>
              <a:spcAft>
                <a:spcPts val="0"/>
              </a:spcAft>
              <a:buClrTx/>
              <a:buSzTx/>
              <a:buFont typeface="+mj-lt"/>
              <a:buAutoNum type="arabicPeriod" startAt="2"/>
              <a:tabLst/>
              <a:defRPr/>
            </a:pPr>
            <a:r>
              <a:rPr kumimoji="0" lang="en-US" sz="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useoSans-300"/>
              </a:rPr>
              <a:t>This program is administered by International Scholarship and Tuition Services, Inc. Eligible members, their spouse, dependent children, and grandchildren may apply subject to the eligibility criteria. Please visit https://www.foresters.com/en/member-benefits/scholarship-new-applicants for further details.</a:t>
            </a:r>
          </a:p>
        </p:txBody>
      </p:sp>
      <p:sp>
        <p:nvSpPr>
          <p:cNvPr id="24" name="Slide Number Placeholder 8">
            <a:extLst>
              <a:ext uri="{FF2B5EF4-FFF2-40B4-BE49-F238E27FC236}">
                <a16:creationId xmlns:a16="http://schemas.microsoft.com/office/drawing/2014/main" id="{CDE9DFE9-0D33-47B3-9750-ED103D0094E8}"/>
              </a:ext>
            </a:extLst>
          </p:cNvPr>
          <p:cNvSpPr txBox="1">
            <a:spLocks/>
          </p:cNvSpPr>
          <p:nvPr/>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B96646C-D2FC-4A20-874F-EEDD798FACF8}" type="slidenum">
              <a:rPr kumimoji="0" lang="en-US" sz="901"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1" b="0" i="0" u="none" strike="noStrike" kern="1200" cap="none" spc="0" normalizeH="0" baseline="0" noProof="0" dirty="0">
              <a:ln>
                <a:noFill/>
              </a:ln>
              <a:solidFill>
                <a:srgbClr val="FFFFFF"/>
              </a:solidFill>
              <a:effectLst/>
              <a:uLnTx/>
              <a:uFillTx/>
              <a:latin typeface="Verdana"/>
              <a:ea typeface="+mn-ea"/>
              <a:cs typeface="+mn-cs"/>
            </a:endParaRPr>
          </a:p>
        </p:txBody>
      </p:sp>
      <p:grpSp>
        <p:nvGrpSpPr>
          <p:cNvPr id="21" name="Group 20">
            <a:extLst>
              <a:ext uri="{FF2B5EF4-FFF2-40B4-BE49-F238E27FC236}">
                <a16:creationId xmlns:a16="http://schemas.microsoft.com/office/drawing/2014/main" id="{8BED069E-77DC-4A51-BA7E-598AAB683118}"/>
              </a:ext>
            </a:extLst>
          </p:cNvPr>
          <p:cNvGrpSpPr/>
          <p:nvPr/>
        </p:nvGrpSpPr>
        <p:grpSpPr>
          <a:xfrm>
            <a:off x="431803" y="416554"/>
            <a:ext cx="1377132" cy="486000"/>
            <a:chOff x="431803" y="401564"/>
            <a:chExt cx="1377132" cy="486000"/>
          </a:xfrm>
        </p:grpSpPr>
        <p:grpSp>
          <p:nvGrpSpPr>
            <p:cNvPr id="22" name="Group 21">
              <a:extLst>
                <a:ext uri="{FF2B5EF4-FFF2-40B4-BE49-F238E27FC236}">
                  <a16:creationId xmlns:a16="http://schemas.microsoft.com/office/drawing/2014/main" id="{AF07AD2E-F6BB-4F42-91B4-A30147941956}"/>
                </a:ext>
              </a:extLst>
            </p:cNvPr>
            <p:cNvGrpSpPr/>
            <p:nvPr/>
          </p:nvGrpSpPr>
          <p:grpSpPr>
            <a:xfrm>
              <a:off x="431803" y="401564"/>
              <a:ext cx="1377131" cy="486000"/>
              <a:chOff x="431803" y="401564"/>
              <a:chExt cx="1377131" cy="486000"/>
            </a:xfrm>
          </p:grpSpPr>
          <p:sp>
            <p:nvSpPr>
              <p:cNvPr id="26" name="Oval 25">
                <a:extLst>
                  <a:ext uri="{FF2B5EF4-FFF2-40B4-BE49-F238E27FC236}">
                    <a16:creationId xmlns:a16="http://schemas.microsoft.com/office/drawing/2014/main" id="{263CAC84-7875-4480-AB06-E921943B77DB}"/>
                  </a:ext>
                </a:extLst>
              </p:cNvPr>
              <p:cNvSpPr/>
              <p:nvPr/>
            </p:nvSpPr>
            <p:spPr>
              <a:xfrm>
                <a:off x="431803"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27" name="Oval 26">
                <a:extLst>
                  <a:ext uri="{FF2B5EF4-FFF2-40B4-BE49-F238E27FC236}">
                    <a16:creationId xmlns:a16="http://schemas.microsoft.com/office/drawing/2014/main" id="{3B7F6AE4-6A74-4757-BE00-BF87C5672954}"/>
                  </a:ext>
                </a:extLst>
              </p:cNvPr>
              <p:cNvSpPr/>
              <p:nvPr/>
            </p:nvSpPr>
            <p:spPr>
              <a:xfrm>
                <a:off x="1322934"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28" name="Rectangle 27">
                <a:extLst>
                  <a:ext uri="{FF2B5EF4-FFF2-40B4-BE49-F238E27FC236}">
                    <a16:creationId xmlns:a16="http://schemas.microsoft.com/office/drawing/2014/main" id="{CF415BB8-C734-4EA5-9B26-04E3675E16CE}"/>
                  </a:ext>
                </a:extLst>
              </p:cNvPr>
              <p:cNvSpPr/>
              <p:nvPr/>
            </p:nvSpPr>
            <p:spPr>
              <a:xfrm>
                <a:off x="677952" y="401564"/>
                <a:ext cx="903797" cy="4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25" name="Income-Tax Free Death Benefit">
              <a:extLst>
                <a:ext uri="{FF2B5EF4-FFF2-40B4-BE49-F238E27FC236}">
                  <a16:creationId xmlns:a16="http://schemas.microsoft.com/office/drawing/2014/main" id="{788FDF19-045D-413B-990C-44A4FB5E0D51}"/>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29" name="Group 28">
            <a:extLst>
              <a:ext uri="{FF2B5EF4-FFF2-40B4-BE49-F238E27FC236}">
                <a16:creationId xmlns:a16="http://schemas.microsoft.com/office/drawing/2014/main" id="{9C48B450-1058-4B19-AD8B-04DF350DEB0F}"/>
              </a:ext>
            </a:extLst>
          </p:cNvPr>
          <p:cNvGrpSpPr/>
          <p:nvPr/>
        </p:nvGrpSpPr>
        <p:grpSpPr>
          <a:xfrm>
            <a:off x="1912315" y="416554"/>
            <a:ext cx="1377132" cy="486000"/>
            <a:chOff x="1912315" y="341604"/>
            <a:chExt cx="1377132" cy="486000"/>
          </a:xfrm>
        </p:grpSpPr>
        <p:grpSp>
          <p:nvGrpSpPr>
            <p:cNvPr id="30" name="Group 29">
              <a:extLst>
                <a:ext uri="{FF2B5EF4-FFF2-40B4-BE49-F238E27FC236}">
                  <a16:creationId xmlns:a16="http://schemas.microsoft.com/office/drawing/2014/main" id="{77624E33-EC66-4F54-BA73-4504E96CDC8D}"/>
                </a:ext>
              </a:extLst>
            </p:cNvPr>
            <p:cNvGrpSpPr/>
            <p:nvPr/>
          </p:nvGrpSpPr>
          <p:grpSpPr>
            <a:xfrm>
              <a:off x="1912315" y="341604"/>
              <a:ext cx="1377131" cy="486000"/>
              <a:chOff x="431803" y="401564"/>
              <a:chExt cx="1377131" cy="486000"/>
            </a:xfrm>
            <a:solidFill>
              <a:srgbClr val="787777"/>
            </a:solidFill>
          </p:grpSpPr>
          <p:sp>
            <p:nvSpPr>
              <p:cNvPr id="32" name="Oval 31">
                <a:extLst>
                  <a:ext uri="{FF2B5EF4-FFF2-40B4-BE49-F238E27FC236}">
                    <a16:creationId xmlns:a16="http://schemas.microsoft.com/office/drawing/2014/main" id="{AAE4397D-BB79-4FB6-92A5-61BB1A62DEEE}"/>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3" name="Oval 32">
                <a:extLst>
                  <a:ext uri="{FF2B5EF4-FFF2-40B4-BE49-F238E27FC236}">
                    <a16:creationId xmlns:a16="http://schemas.microsoft.com/office/drawing/2014/main" id="{7EABF287-65EE-493A-B25B-F70D03D36254}"/>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9" name="Rectangle 48">
                <a:extLst>
                  <a:ext uri="{FF2B5EF4-FFF2-40B4-BE49-F238E27FC236}">
                    <a16:creationId xmlns:a16="http://schemas.microsoft.com/office/drawing/2014/main" id="{DD3E2C4E-8CB7-401C-9E6D-04DA2E3688C7}"/>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1" name="Income-Tax Free Death Benefit">
              <a:extLst>
                <a:ext uri="{FF2B5EF4-FFF2-40B4-BE49-F238E27FC236}">
                  <a16:creationId xmlns:a16="http://schemas.microsoft.com/office/drawing/2014/main" id="{B21662E9-CE7A-4D51-B01F-81B88CAF2D3A}"/>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50" name="Group 49">
            <a:extLst>
              <a:ext uri="{FF2B5EF4-FFF2-40B4-BE49-F238E27FC236}">
                <a16:creationId xmlns:a16="http://schemas.microsoft.com/office/drawing/2014/main" id="{651DEEC5-90C3-4F40-8661-D9ADA8F198B9}"/>
              </a:ext>
            </a:extLst>
          </p:cNvPr>
          <p:cNvGrpSpPr/>
          <p:nvPr/>
        </p:nvGrpSpPr>
        <p:grpSpPr>
          <a:xfrm>
            <a:off x="3392827" y="416554"/>
            <a:ext cx="1377132" cy="486000"/>
            <a:chOff x="3392827" y="341604"/>
            <a:chExt cx="1377132" cy="486000"/>
          </a:xfrm>
        </p:grpSpPr>
        <p:grpSp>
          <p:nvGrpSpPr>
            <p:cNvPr id="51" name="Group 50">
              <a:extLst>
                <a:ext uri="{FF2B5EF4-FFF2-40B4-BE49-F238E27FC236}">
                  <a16:creationId xmlns:a16="http://schemas.microsoft.com/office/drawing/2014/main" id="{D5DD53DE-C085-4755-8185-F1391619F223}"/>
                </a:ext>
              </a:extLst>
            </p:cNvPr>
            <p:cNvGrpSpPr/>
            <p:nvPr/>
          </p:nvGrpSpPr>
          <p:grpSpPr>
            <a:xfrm>
              <a:off x="3392827" y="341604"/>
              <a:ext cx="1377131" cy="486000"/>
              <a:chOff x="431803" y="401564"/>
              <a:chExt cx="1377131" cy="486000"/>
            </a:xfrm>
            <a:solidFill>
              <a:srgbClr val="787777"/>
            </a:solidFill>
          </p:grpSpPr>
          <p:sp>
            <p:nvSpPr>
              <p:cNvPr id="53" name="Oval 52">
                <a:extLst>
                  <a:ext uri="{FF2B5EF4-FFF2-40B4-BE49-F238E27FC236}">
                    <a16:creationId xmlns:a16="http://schemas.microsoft.com/office/drawing/2014/main" id="{BC190DBF-EDAE-450D-AAFA-E8C20FE0978F}"/>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4" name="Oval 53">
                <a:extLst>
                  <a:ext uri="{FF2B5EF4-FFF2-40B4-BE49-F238E27FC236}">
                    <a16:creationId xmlns:a16="http://schemas.microsoft.com/office/drawing/2014/main" id="{1ADA1EE9-B133-4082-9983-DAA2E9E9D229}"/>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55" name="Rectangle 54">
                <a:extLst>
                  <a:ext uri="{FF2B5EF4-FFF2-40B4-BE49-F238E27FC236}">
                    <a16:creationId xmlns:a16="http://schemas.microsoft.com/office/drawing/2014/main" id="{5527A694-64FA-4886-B0A8-90785793C05D}"/>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52" name="Income-Tax Free Death Benefit">
              <a:extLst>
                <a:ext uri="{FF2B5EF4-FFF2-40B4-BE49-F238E27FC236}">
                  <a16:creationId xmlns:a16="http://schemas.microsoft.com/office/drawing/2014/main" id="{98C5CDBC-E1B9-43BB-B32A-9DE1F7B11678}"/>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Options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pic>
        <p:nvPicPr>
          <p:cNvPr id="7" name="Picture 6" descr="A person smiling with a black shirt&#10;&#10;Description automatically generated">
            <a:extLst>
              <a:ext uri="{FF2B5EF4-FFF2-40B4-BE49-F238E27FC236}">
                <a16:creationId xmlns:a16="http://schemas.microsoft.com/office/drawing/2014/main" id="{B8649DCA-2492-C573-7E8C-280D6116F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898" y="902554"/>
            <a:ext cx="2978528" cy="4245708"/>
          </a:xfrm>
          <a:prstGeom prst="rect">
            <a:avLst/>
          </a:prstGeom>
        </p:spPr>
      </p:pic>
    </p:spTree>
    <p:extLst>
      <p:ext uri="{BB962C8B-B14F-4D97-AF65-F5344CB8AC3E}">
        <p14:creationId xmlns:p14="http://schemas.microsoft.com/office/powerpoint/2010/main" val="2203052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E054909D-D622-9C4C-AEF9-21C289C3F6DD}"/>
              </a:ext>
            </a:extLst>
          </p:cNvPr>
          <p:cNvSpPr txBox="1">
            <a:spLocks/>
          </p:cNvSpPr>
          <p:nvPr/>
        </p:nvSpPr>
        <p:spPr>
          <a:xfrm>
            <a:off x="431802" y="1089576"/>
            <a:ext cx="5009628" cy="2646232"/>
          </a:xfrm>
          <a:prstGeom prst="rect">
            <a:avLst/>
          </a:prstGeom>
        </p:spPr>
        <p:txBody>
          <a:bodyPr/>
          <a:lstStyle>
            <a:lvl1pPr marL="257415" indent="-257415" algn="l" defTabSz="686440" rtl="0" eaLnBrk="1" latinLnBrk="0" hangingPunct="1">
              <a:spcBef>
                <a:spcPts val="0"/>
              </a:spcBef>
              <a:spcAft>
                <a:spcPts val="900"/>
              </a:spcAft>
              <a:buClr>
                <a:srgbClr val="4D4D4D"/>
              </a:buClr>
              <a:buFont typeface="Wingdings" panose="05000000000000000000" pitchFamily="2" charset="2"/>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1pPr>
            <a:lvl2pPr marL="557733" indent="-214513"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2pPr>
            <a:lvl3pPr marL="858050" indent="-171610" algn="l" defTabSz="686440" rtl="0" eaLnBrk="1" latinLnBrk="0" hangingPunct="1">
              <a:spcBef>
                <a:spcPts val="0"/>
              </a:spcBef>
              <a:spcAft>
                <a:spcPts val="900"/>
              </a:spcAft>
              <a:buClr>
                <a:srgbClr val="4D4D4D"/>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3pPr>
            <a:lvl4pPr marL="120127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4pPr>
            <a:lvl5pPr marL="1544490" indent="-171610" algn="l" defTabSz="686440" rtl="0" eaLnBrk="1" latinLnBrk="0" hangingPunct="1">
              <a:spcBef>
                <a:spcPts val="0"/>
              </a:spcBef>
              <a:spcAft>
                <a:spcPts val="900"/>
              </a:spcAft>
              <a:buClr>
                <a:schemeClr val="bg1"/>
              </a:buClr>
              <a:buFont typeface="Arial" panose="020B0604020202020204" pitchFamily="34" charset="0"/>
              <a:buChar char="»"/>
              <a:defRPr sz="1500" kern="1200">
                <a:solidFill>
                  <a:srgbClr val="4D4D4D"/>
                </a:solidFill>
                <a:latin typeface="Verdana" panose="020B0604030504040204" pitchFamily="34" charset="0"/>
                <a:ea typeface="Verdana" panose="020B0604030504040204" pitchFamily="34" charset="0"/>
                <a:cs typeface="Verdana" panose="020B0604030504040204" pitchFamily="34" charset="0"/>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a:lstStyle>
          <a:p>
            <a:pPr marL="0" marR="0" lvl="0" indent="0" algn="l" defTabSz="686440" rtl="0" eaLnBrk="1" fontAlgn="auto" latinLnBrk="0" hangingPunct="1">
              <a:lnSpc>
                <a:spcPct val="100000"/>
              </a:lnSpc>
              <a:spcBef>
                <a:spcPts val="0"/>
              </a:spcBef>
              <a:spcAft>
                <a:spcPts val="900"/>
              </a:spcAft>
              <a:buClr>
                <a:srgbClr val="4D4D4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Help make a difference in your</a:t>
            </a:r>
            <a:b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b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community by applying for Community Volunteer grants. Each approved</a:t>
            </a:r>
            <a:b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b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grant provides you with up to $2,000</a:t>
            </a:r>
            <a:b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b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in funding to organize a meaningful</a:t>
            </a:r>
            <a:b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br>
            <a:r>
              <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project.</a:t>
            </a:r>
          </a:p>
          <a:p>
            <a:pPr marL="0" marR="0" lvl="0" indent="0" algn="l" defTabSz="686440" rtl="0" eaLnBrk="1" fontAlgn="auto" latinLnBrk="0" hangingPunct="1">
              <a:lnSpc>
                <a:spcPct val="100000"/>
              </a:lnSpc>
              <a:spcBef>
                <a:spcPts val="0"/>
              </a:spcBef>
              <a:spcAft>
                <a:spcPts val="900"/>
              </a:spcAft>
              <a:buClr>
                <a:srgbClr val="4D4D4D"/>
              </a:buClr>
              <a:buSzTx/>
              <a:buFont typeface="Wingdings" panose="05000000000000000000" pitchFamily="2" charset="2"/>
              <a:buNone/>
              <a:tabLst/>
              <a:defRPr/>
            </a:pPr>
            <a:endPar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p:txBody>
      </p:sp>
      <p:sp>
        <p:nvSpPr>
          <p:cNvPr id="18" name="Rectangle 17">
            <a:extLst>
              <a:ext uri="{FF2B5EF4-FFF2-40B4-BE49-F238E27FC236}">
                <a16:creationId xmlns:a16="http://schemas.microsoft.com/office/drawing/2014/main" id="{9C84D2C0-4A2F-5244-91A2-47904E67CF78}"/>
              </a:ext>
            </a:extLst>
          </p:cNvPr>
          <p:cNvSpPr/>
          <p:nvPr/>
        </p:nvSpPr>
        <p:spPr>
          <a:xfrm>
            <a:off x="431801" y="3751558"/>
            <a:ext cx="252505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50" b="1" i="0" u="none" strike="noStrike" kern="1200" cap="none" spc="0" normalizeH="0" baseline="0" noProof="0" dirty="0">
                <a:ln>
                  <a:noFill/>
                </a:ln>
                <a:solidFill>
                  <a:srgbClr val="FFFFFF"/>
                </a:solidFill>
                <a:effectLst/>
                <a:uLnTx/>
                <a:uFillTx/>
                <a:latin typeface="Verdana"/>
                <a:ea typeface="+mn-ea"/>
                <a:cs typeface="+mn-cs"/>
              </a:rPr>
              <a:t>SHERISSE WASHINGTON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50" b="1" i="0" u="none" strike="noStrike" kern="1200" cap="none" spc="0" normalizeH="0" baseline="0" noProof="0" dirty="0">
                <a:ln>
                  <a:noFill/>
                </a:ln>
                <a:solidFill>
                  <a:srgbClr val="FFFFFF"/>
                </a:solidFill>
                <a:effectLst/>
                <a:uLnTx/>
                <a:uFillTx/>
                <a:latin typeface="Verdana"/>
                <a:ea typeface="+mn-ea"/>
                <a:cs typeface="+mn-cs"/>
              </a:rPr>
              <a:t>Foresters member</a:t>
            </a:r>
          </a:p>
        </p:txBody>
      </p:sp>
      <p:sp>
        <p:nvSpPr>
          <p:cNvPr id="22" name="Slide Number Placeholder 8">
            <a:extLst>
              <a:ext uri="{FF2B5EF4-FFF2-40B4-BE49-F238E27FC236}">
                <a16:creationId xmlns:a16="http://schemas.microsoft.com/office/drawing/2014/main" id="{14ADB247-801E-4838-BC4E-D5B761C15DCF}"/>
              </a:ext>
            </a:extLst>
          </p:cNvPr>
          <p:cNvSpPr txBox="1">
            <a:spLocks/>
          </p:cNvSpPr>
          <p:nvPr/>
        </p:nvSpPr>
        <p:spPr>
          <a:xfrm>
            <a:off x="6913826" y="4886537"/>
            <a:ext cx="2133600" cy="149520"/>
          </a:xfrm>
          <a:prstGeom prst="rect">
            <a:avLst/>
          </a:prstGeom>
        </p:spPr>
        <p:txBody>
          <a:bodyPr lIns="0" rIns="0" anchor="ctr"/>
          <a:lstStyle>
            <a:defPPr>
              <a:defRPr lang="en-US"/>
            </a:defPPr>
            <a:lvl1pPr marL="0" algn="r" defTabSz="914400" rtl="0" eaLnBrk="1" latinLnBrk="0" hangingPunct="1">
              <a:defRPr sz="901" kern="1200">
                <a:solidFill>
                  <a:srgbClr val="4D4D4D"/>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B96646C-D2FC-4A20-874F-EEDD798FACF8}" type="slidenum">
              <a:rPr kumimoji="0" lang="en-US" sz="901"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1" b="0" i="0" u="none" strike="noStrike" kern="1200" cap="none" spc="0" normalizeH="0" baseline="0" noProof="0" dirty="0">
              <a:ln>
                <a:noFill/>
              </a:ln>
              <a:solidFill>
                <a:srgbClr val="FFFFFF"/>
              </a:solidFill>
              <a:effectLst/>
              <a:uLnTx/>
              <a:uFillTx/>
              <a:latin typeface="Verdana"/>
              <a:ea typeface="+mn-ea"/>
              <a:cs typeface="+mn-cs"/>
            </a:endParaRPr>
          </a:p>
        </p:txBody>
      </p:sp>
      <p:grpSp>
        <p:nvGrpSpPr>
          <p:cNvPr id="96" name="Group 95">
            <a:extLst>
              <a:ext uri="{FF2B5EF4-FFF2-40B4-BE49-F238E27FC236}">
                <a16:creationId xmlns:a16="http://schemas.microsoft.com/office/drawing/2014/main" id="{D32471CD-068A-7E47-AF02-44BBB1713BD7}"/>
              </a:ext>
            </a:extLst>
          </p:cNvPr>
          <p:cNvGrpSpPr/>
          <p:nvPr/>
        </p:nvGrpSpPr>
        <p:grpSpPr>
          <a:xfrm>
            <a:off x="431803" y="416554"/>
            <a:ext cx="1377132" cy="486000"/>
            <a:chOff x="431803" y="401564"/>
            <a:chExt cx="1377132" cy="486000"/>
          </a:xfrm>
        </p:grpSpPr>
        <p:grpSp>
          <p:nvGrpSpPr>
            <p:cNvPr id="97" name="Group 96">
              <a:extLst>
                <a:ext uri="{FF2B5EF4-FFF2-40B4-BE49-F238E27FC236}">
                  <a16:creationId xmlns:a16="http://schemas.microsoft.com/office/drawing/2014/main" id="{C7E0427C-2E46-AE46-B2CF-27EF808771A6}"/>
                </a:ext>
              </a:extLst>
            </p:cNvPr>
            <p:cNvGrpSpPr/>
            <p:nvPr/>
          </p:nvGrpSpPr>
          <p:grpSpPr>
            <a:xfrm>
              <a:off x="431803" y="401564"/>
              <a:ext cx="1377131" cy="486000"/>
              <a:chOff x="431803" y="401564"/>
              <a:chExt cx="1377131" cy="486000"/>
            </a:xfrm>
          </p:grpSpPr>
          <p:sp>
            <p:nvSpPr>
              <p:cNvPr id="99" name="Oval 98">
                <a:extLst>
                  <a:ext uri="{FF2B5EF4-FFF2-40B4-BE49-F238E27FC236}">
                    <a16:creationId xmlns:a16="http://schemas.microsoft.com/office/drawing/2014/main" id="{D58F5E59-4A69-9F43-A21E-4C917DFB75AB}"/>
                  </a:ext>
                </a:extLst>
              </p:cNvPr>
              <p:cNvSpPr/>
              <p:nvPr/>
            </p:nvSpPr>
            <p:spPr>
              <a:xfrm>
                <a:off x="431803"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0" name="Oval 99">
                <a:extLst>
                  <a:ext uri="{FF2B5EF4-FFF2-40B4-BE49-F238E27FC236}">
                    <a16:creationId xmlns:a16="http://schemas.microsoft.com/office/drawing/2014/main" id="{C23DE8F8-597D-CE43-8A04-D8A2300498DB}"/>
                  </a:ext>
                </a:extLst>
              </p:cNvPr>
              <p:cNvSpPr/>
              <p:nvPr/>
            </p:nvSpPr>
            <p:spPr>
              <a:xfrm>
                <a:off x="1322934"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1" name="Rectangle 100">
                <a:extLst>
                  <a:ext uri="{FF2B5EF4-FFF2-40B4-BE49-F238E27FC236}">
                    <a16:creationId xmlns:a16="http://schemas.microsoft.com/office/drawing/2014/main" id="{1AE233CB-45CB-7F43-AE22-52B0C3EA8ABC}"/>
                  </a:ext>
                </a:extLst>
              </p:cNvPr>
              <p:cNvSpPr/>
              <p:nvPr/>
            </p:nvSpPr>
            <p:spPr>
              <a:xfrm>
                <a:off x="677952" y="401564"/>
                <a:ext cx="903797" cy="4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98" name="Income-Tax Free Death Benefit">
              <a:extLst>
                <a:ext uri="{FF2B5EF4-FFF2-40B4-BE49-F238E27FC236}">
                  <a16:creationId xmlns:a16="http://schemas.microsoft.com/office/drawing/2014/main" id="{436D80D4-7632-8044-AEAD-594C2CE1EC5D}"/>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102" name="Group 101">
            <a:extLst>
              <a:ext uri="{FF2B5EF4-FFF2-40B4-BE49-F238E27FC236}">
                <a16:creationId xmlns:a16="http://schemas.microsoft.com/office/drawing/2014/main" id="{2276A315-F53E-554A-8EF1-8FDD5B2EF355}"/>
              </a:ext>
            </a:extLst>
          </p:cNvPr>
          <p:cNvGrpSpPr/>
          <p:nvPr/>
        </p:nvGrpSpPr>
        <p:grpSpPr>
          <a:xfrm>
            <a:off x="1912315" y="416554"/>
            <a:ext cx="1377132" cy="486000"/>
            <a:chOff x="1912315" y="341604"/>
            <a:chExt cx="1377132" cy="486000"/>
          </a:xfrm>
        </p:grpSpPr>
        <p:grpSp>
          <p:nvGrpSpPr>
            <p:cNvPr id="103" name="Group 102">
              <a:extLst>
                <a:ext uri="{FF2B5EF4-FFF2-40B4-BE49-F238E27FC236}">
                  <a16:creationId xmlns:a16="http://schemas.microsoft.com/office/drawing/2014/main" id="{0D8960EC-299A-A94A-BED9-840B956EAAB5}"/>
                </a:ext>
              </a:extLst>
            </p:cNvPr>
            <p:cNvGrpSpPr/>
            <p:nvPr/>
          </p:nvGrpSpPr>
          <p:grpSpPr>
            <a:xfrm>
              <a:off x="1912315" y="341604"/>
              <a:ext cx="1377131" cy="486000"/>
              <a:chOff x="431803" y="401564"/>
              <a:chExt cx="1377131" cy="486000"/>
            </a:xfrm>
            <a:solidFill>
              <a:srgbClr val="787777"/>
            </a:solidFill>
          </p:grpSpPr>
          <p:sp>
            <p:nvSpPr>
              <p:cNvPr id="105" name="Oval 104">
                <a:extLst>
                  <a:ext uri="{FF2B5EF4-FFF2-40B4-BE49-F238E27FC236}">
                    <a16:creationId xmlns:a16="http://schemas.microsoft.com/office/drawing/2014/main" id="{381F121C-BEA0-FC42-8DF6-986507384503}"/>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Oval 105">
                <a:extLst>
                  <a:ext uri="{FF2B5EF4-FFF2-40B4-BE49-F238E27FC236}">
                    <a16:creationId xmlns:a16="http://schemas.microsoft.com/office/drawing/2014/main" id="{E6CE1D18-BE14-B14E-9CCE-161B8BC936A7}"/>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a:extLst>
                  <a:ext uri="{FF2B5EF4-FFF2-40B4-BE49-F238E27FC236}">
                    <a16:creationId xmlns:a16="http://schemas.microsoft.com/office/drawing/2014/main" id="{D2135828-E09A-5B48-B609-FA924B9FA970}"/>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104" name="Income-Tax Free Death Benefit">
              <a:extLst>
                <a:ext uri="{FF2B5EF4-FFF2-40B4-BE49-F238E27FC236}">
                  <a16:creationId xmlns:a16="http://schemas.microsoft.com/office/drawing/2014/main" id="{6571DC38-C90A-4D40-8FF6-06AA8CAC4300}"/>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108" name="Group 107">
            <a:extLst>
              <a:ext uri="{FF2B5EF4-FFF2-40B4-BE49-F238E27FC236}">
                <a16:creationId xmlns:a16="http://schemas.microsoft.com/office/drawing/2014/main" id="{216A69C2-9806-2344-A2E1-477939195200}"/>
              </a:ext>
            </a:extLst>
          </p:cNvPr>
          <p:cNvGrpSpPr/>
          <p:nvPr/>
        </p:nvGrpSpPr>
        <p:grpSpPr>
          <a:xfrm>
            <a:off x="3392827" y="416554"/>
            <a:ext cx="1377132" cy="486000"/>
            <a:chOff x="3392827" y="341604"/>
            <a:chExt cx="1377132" cy="486000"/>
          </a:xfrm>
        </p:grpSpPr>
        <p:grpSp>
          <p:nvGrpSpPr>
            <p:cNvPr id="109" name="Group 108">
              <a:extLst>
                <a:ext uri="{FF2B5EF4-FFF2-40B4-BE49-F238E27FC236}">
                  <a16:creationId xmlns:a16="http://schemas.microsoft.com/office/drawing/2014/main" id="{DEBBCD39-4945-674A-8228-1272214017E4}"/>
                </a:ext>
              </a:extLst>
            </p:cNvPr>
            <p:cNvGrpSpPr/>
            <p:nvPr/>
          </p:nvGrpSpPr>
          <p:grpSpPr>
            <a:xfrm>
              <a:off x="3392827" y="341604"/>
              <a:ext cx="1377131" cy="486000"/>
              <a:chOff x="431803" y="401564"/>
              <a:chExt cx="1377131" cy="486000"/>
            </a:xfrm>
            <a:solidFill>
              <a:srgbClr val="787777"/>
            </a:solidFill>
          </p:grpSpPr>
          <p:sp>
            <p:nvSpPr>
              <p:cNvPr id="111" name="Oval 110">
                <a:extLst>
                  <a:ext uri="{FF2B5EF4-FFF2-40B4-BE49-F238E27FC236}">
                    <a16:creationId xmlns:a16="http://schemas.microsoft.com/office/drawing/2014/main" id="{DD0C3DE9-34BD-4F43-862A-20F719CCFF6C}"/>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2" name="Oval 111">
                <a:extLst>
                  <a:ext uri="{FF2B5EF4-FFF2-40B4-BE49-F238E27FC236}">
                    <a16:creationId xmlns:a16="http://schemas.microsoft.com/office/drawing/2014/main" id="{278B1905-2E24-1640-AA08-EB36F03BB441}"/>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3" name="Rectangle 112">
                <a:extLst>
                  <a:ext uri="{FF2B5EF4-FFF2-40B4-BE49-F238E27FC236}">
                    <a16:creationId xmlns:a16="http://schemas.microsoft.com/office/drawing/2014/main" id="{5EA0B0EA-F666-0B47-9C0F-549EDA8E1D6D}"/>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110" name="Income-Tax Free Death Benefit">
              <a:extLst>
                <a:ext uri="{FF2B5EF4-FFF2-40B4-BE49-F238E27FC236}">
                  <a16:creationId xmlns:a16="http://schemas.microsoft.com/office/drawing/2014/main" id="{758E9C32-06C3-D44A-8048-5F1BFDF20A1C}"/>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Options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spTree>
    <p:extLst>
      <p:ext uri="{BB962C8B-B14F-4D97-AF65-F5344CB8AC3E}">
        <p14:creationId xmlns:p14="http://schemas.microsoft.com/office/powerpoint/2010/main" val="798078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FFFF39-0B56-6144-8271-19224873A73F}"/>
              </a:ext>
            </a:extLst>
          </p:cNvPr>
          <p:cNvSpPr>
            <a:spLocks noGrp="1"/>
          </p:cNvSpPr>
          <p:nvPr>
            <p:ph type="body" sz="quarter" idx="11"/>
          </p:nvPr>
        </p:nvSpPr>
        <p:spPr>
          <a:xfrm>
            <a:off x="521417" y="1492113"/>
            <a:ext cx="7791288" cy="989082"/>
          </a:xfrm>
        </p:spPr>
        <p:txBody>
          <a:bodyPr/>
          <a:lstStyle/>
          <a:p>
            <a:pPr lvl="0" defTabSz="685800">
              <a:spcAft>
                <a:spcPts val="1600"/>
              </a:spcAft>
              <a:buClrTx/>
              <a:defRPr/>
            </a:pPr>
            <a:r>
              <a:rPr lang="en-CA" sz="1600" dirty="0">
                <a:solidFill>
                  <a:schemeClr val="accent1"/>
                </a:solidFill>
              </a:rPr>
              <a:t>You never expect to get ill. However, if you </a:t>
            </a:r>
            <a:r>
              <a:rPr lang="en-US" sz="1600" dirty="0">
                <a:solidFill>
                  <a:schemeClr val="accent1"/>
                </a:solidFill>
              </a:rPr>
              <a:t>are diagnosed with a covered illness, be comforted knowing you may be able to afford the necessary treatment without your family shouldering the cost.</a:t>
            </a:r>
            <a:endParaRPr lang="en-US" sz="1600" baseline="30000" dirty="0">
              <a:solidFill>
                <a:schemeClr val="accent1"/>
              </a:solidFill>
            </a:endParaRPr>
          </a:p>
        </p:txBody>
      </p:sp>
      <p:sp>
        <p:nvSpPr>
          <p:cNvPr id="23" name="Rectangle 22">
            <a:extLst>
              <a:ext uri="{FF2B5EF4-FFF2-40B4-BE49-F238E27FC236}">
                <a16:creationId xmlns:a16="http://schemas.microsoft.com/office/drawing/2014/main" id="{64DB66E7-14E8-6147-8701-C78F38C17229}"/>
              </a:ext>
            </a:extLst>
          </p:cNvPr>
          <p:cNvSpPr/>
          <p:nvPr/>
        </p:nvSpPr>
        <p:spPr>
          <a:xfrm>
            <a:off x="1860037" y="2504898"/>
            <a:ext cx="6415284" cy="1323439"/>
          </a:xfrm>
          <a:prstGeom prst="rect">
            <a:avLst/>
          </a:prstGeom>
        </p:spPr>
        <p:txBody>
          <a:bodyPr wrap="square">
            <a:spAutoFit/>
          </a:bodyPr>
          <a:lstStyle/>
          <a:p>
            <a:pPr marL="0" marR="0" lvl="0" indent="-118872" algn="l" defTabSz="685800" rtl="0" eaLnBrk="1" fontAlgn="auto" latinLnBrk="0" hangingPunct="1">
              <a:lnSpc>
                <a:spcPct val="100000"/>
              </a:lnSpc>
              <a:spcBef>
                <a:spcPts val="0"/>
              </a:spcBef>
              <a:spcAft>
                <a:spcPts val="0"/>
              </a:spcAft>
              <a:buClrTx/>
              <a:buSzTx/>
              <a:buFontTx/>
              <a:buNone/>
              <a:tabLst/>
              <a:defRPr/>
            </a:pPr>
            <a:r>
              <a:rPr lang="en-CA" sz="1600" dirty="0">
                <a:solidFill>
                  <a:srgbClr val="4D4D4D"/>
                </a:solidFill>
                <a:latin typeface="Verdana"/>
              </a:rPr>
              <a:t>Term insurance c</a:t>
            </a:r>
            <a:r>
              <a:rPr kumimoji="0" lang="en-CA" sz="1600" b="0" i="0" u="none" strike="noStrike" kern="1200" cap="none" spc="0" normalizeH="0" baseline="0" noProof="0" dirty="0" err="1">
                <a:ln>
                  <a:noFill/>
                </a:ln>
                <a:solidFill>
                  <a:srgbClr val="4D4D4D"/>
                </a:solidFill>
                <a:effectLst/>
                <a:uLnTx/>
                <a:uFillTx/>
                <a:latin typeface="Verdana"/>
                <a:ea typeface="+mn-ea"/>
                <a:cs typeface="+mn-cs"/>
              </a:rPr>
              <a:t>omes</a:t>
            </a:r>
            <a:r>
              <a:rPr kumimoji="0" lang="en-CA" sz="1600" b="0" i="0" u="none" strike="noStrike" kern="1200" cap="none" spc="0" normalizeH="0" baseline="0" noProof="0" dirty="0">
                <a:ln>
                  <a:noFill/>
                </a:ln>
                <a:solidFill>
                  <a:srgbClr val="4D4D4D"/>
                </a:solidFill>
                <a:effectLst/>
                <a:uLnTx/>
                <a:uFillTx/>
                <a:latin typeface="Verdana"/>
                <a:ea typeface="+mn-ea"/>
                <a:cs typeface="+mn-cs"/>
              </a:rPr>
              <a:t> with an Accelerated Death Benefit Rider.</a:t>
            </a:r>
            <a:r>
              <a:rPr kumimoji="0" lang="en-CA" sz="1600" b="0" i="0" u="none" strike="noStrike" kern="1200" cap="none" spc="0" normalizeH="0" baseline="30000" noProof="0" dirty="0">
                <a:ln>
                  <a:noFill/>
                </a:ln>
                <a:solidFill>
                  <a:srgbClr val="4D4D4D"/>
                </a:solidFill>
                <a:effectLst/>
                <a:uLnTx/>
                <a:uFillTx/>
                <a:latin typeface="Verdana"/>
                <a:ea typeface="+mn-ea"/>
                <a:cs typeface="+mn-cs"/>
              </a:rPr>
              <a:t>2</a:t>
            </a:r>
            <a:r>
              <a:rPr kumimoji="0" lang="en-CA" sz="1600" b="0" i="0" u="none" strike="noStrike" kern="1200" cap="none" spc="0" normalizeH="0" baseline="0" noProof="0" dirty="0">
                <a:ln>
                  <a:noFill/>
                </a:ln>
                <a:solidFill>
                  <a:srgbClr val="4D4D4D"/>
                </a:solidFill>
                <a:effectLst/>
                <a:uLnTx/>
                <a:uFillTx/>
                <a:latin typeface="Verdana"/>
                <a:ea typeface="+mn-ea"/>
                <a:cs typeface="+mn-cs"/>
              </a:rPr>
              <a:t> This built-in feature provides an option to accelerate a portion of your eligible death benefit and receive a payout if you are diagnosed with a covered illness, which may include one or more of a chronic, critical or terminal illness.</a:t>
            </a:r>
            <a:endParaRPr kumimoji="0" lang="en-CA" sz="1600" b="0" i="0" u="none" strike="noStrike" kern="1200" cap="none" spc="0" normalizeH="0" baseline="30000" noProof="0" dirty="0">
              <a:ln>
                <a:noFill/>
              </a:ln>
              <a:solidFill>
                <a:srgbClr val="4D4D4D"/>
              </a:solidFill>
              <a:effectLst/>
              <a:uLnTx/>
              <a:uFillTx/>
              <a:latin typeface="Verdana"/>
              <a:ea typeface="+mn-ea"/>
              <a:cs typeface="+mn-cs"/>
            </a:endParaRPr>
          </a:p>
        </p:txBody>
      </p:sp>
      <p:grpSp>
        <p:nvGrpSpPr>
          <p:cNvPr id="31" name="Group 30">
            <a:extLst>
              <a:ext uri="{FF2B5EF4-FFF2-40B4-BE49-F238E27FC236}">
                <a16:creationId xmlns:a16="http://schemas.microsoft.com/office/drawing/2014/main" id="{194D56A7-C704-7246-90C4-83C1255D1B97}"/>
              </a:ext>
            </a:extLst>
          </p:cNvPr>
          <p:cNvGrpSpPr/>
          <p:nvPr/>
        </p:nvGrpSpPr>
        <p:grpSpPr>
          <a:xfrm>
            <a:off x="431803" y="416554"/>
            <a:ext cx="1377132" cy="486000"/>
            <a:chOff x="431803" y="401564"/>
            <a:chExt cx="1377132" cy="486000"/>
          </a:xfrm>
        </p:grpSpPr>
        <p:grpSp>
          <p:nvGrpSpPr>
            <p:cNvPr id="32" name="Group 31">
              <a:extLst>
                <a:ext uri="{FF2B5EF4-FFF2-40B4-BE49-F238E27FC236}">
                  <a16:creationId xmlns:a16="http://schemas.microsoft.com/office/drawing/2014/main" id="{DF0E767D-8226-2545-9579-0084F84CF336}"/>
                </a:ext>
              </a:extLst>
            </p:cNvPr>
            <p:cNvGrpSpPr/>
            <p:nvPr/>
          </p:nvGrpSpPr>
          <p:grpSpPr>
            <a:xfrm>
              <a:off x="431803" y="401564"/>
              <a:ext cx="1377131" cy="486000"/>
              <a:chOff x="431803" y="401564"/>
              <a:chExt cx="1377131" cy="486000"/>
            </a:xfrm>
          </p:grpSpPr>
          <p:sp>
            <p:nvSpPr>
              <p:cNvPr id="34" name="Oval 33">
                <a:extLst>
                  <a:ext uri="{FF2B5EF4-FFF2-40B4-BE49-F238E27FC236}">
                    <a16:creationId xmlns:a16="http://schemas.microsoft.com/office/drawing/2014/main" id="{0E512E05-354A-1E40-B748-988ED15FC5F3}"/>
                  </a:ext>
                </a:extLst>
              </p:cNvPr>
              <p:cNvSpPr/>
              <p:nvPr/>
            </p:nvSpPr>
            <p:spPr>
              <a:xfrm>
                <a:off x="431803"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5" name="Oval 34">
                <a:extLst>
                  <a:ext uri="{FF2B5EF4-FFF2-40B4-BE49-F238E27FC236}">
                    <a16:creationId xmlns:a16="http://schemas.microsoft.com/office/drawing/2014/main" id="{402F1AB6-A190-D44B-8766-C46260512763}"/>
                  </a:ext>
                </a:extLst>
              </p:cNvPr>
              <p:cNvSpPr/>
              <p:nvPr/>
            </p:nvSpPr>
            <p:spPr>
              <a:xfrm>
                <a:off x="1322934" y="401564"/>
                <a:ext cx="486000" cy="48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36" name="Rectangle 35">
                <a:extLst>
                  <a:ext uri="{FF2B5EF4-FFF2-40B4-BE49-F238E27FC236}">
                    <a16:creationId xmlns:a16="http://schemas.microsoft.com/office/drawing/2014/main" id="{A146678D-8783-104A-9BBA-01F507CA32E8}"/>
                  </a:ext>
                </a:extLst>
              </p:cNvPr>
              <p:cNvSpPr/>
              <p:nvPr/>
            </p:nvSpPr>
            <p:spPr>
              <a:xfrm>
                <a:off x="677952" y="401564"/>
                <a:ext cx="903797" cy="4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3" name="Income-Tax Free Death Benefit">
              <a:extLst>
                <a:ext uri="{FF2B5EF4-FFF2-40B4-BE49-F238E27FC236}">
                  <a16:creationId xmlns:a16="http://schemas.microsoft.com/office/drawing/2014/main" id="{0716BC0C-D86E-D04C-9D6A-A4DD094691CC}"/>
                </a:ext>
              </a:extLst>
            </p:cNvPr>
            <p:cNvSpPr txBox="1">
              <a:spLocks noChangeArrowheads="1"/>
            </p:cNvSpPr>
            <p:nvPr/>
          </p:nvSpPr>
          <p:spPr bwMode="auto">
            <a:xfrm>
              <a:off x="431803" y="47198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Live</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today</a:t>
              </a:r>
            </a:p>
          </p:txBody>
        </p:sp>
      </p:grpSp>
      <p:grpSp>
        <p:nvGrpSpPr>
          <p:cNvPr id="37" name="Group 36">
            <a:extLst>
              <a:ext uri="{FF2B5EF4-FFF2-40B4-BE49-F238E27FC236}">
                <a16:creationId xmlns:a16="http://schemas.microsoft.com/office/drawing/2014/main" id="{8C2AEDCC-310D-6745-BF93-5CE134E7C7AC}"/>
              </a:ext>
            </a:extLst>
          </p:cNvPr>
          <p:cNvGrpSpPr/>
          <p:nvPr/>
        </p:nvGrpSpPr>
        <p:grpSpPr>
          <a:xfrm>
            <a:off x="1912315" y="416554"/>
            <a:ext cx="1377132" cy="486000"/>
            <a:chOff x="1912315" y="341604"/>
            <a:chExt cx="1377132" cy="486000"/>
          </a:xfrm>
        </p:grpSpPr>
        <p:grpSp>
          <p:nvGrpSpPr>
            <p:cNvPr id="38" name="Group 37">
              <a:extLst>
                <a:ext uri="{FF2B5EF4-FFF2-40B4-BE49-F238E27FC236}">
                  <a16:creationId xmlns:a16="http://schemas.microsoft.com/office/drawing/2014/main" id="{E59D8391-4136-EC4F-B851-73789A6F8E2E}"/>
                </a:ext>
              </a:extLst>
            </p:cNvPr>
            <p:cNvGrpSpPr/>
            <p:nvPr/>
          </p:nvGrpSpPr>
          <p:grpSpPr>
            <a:xfrm>
              <a:off x="1912315" y="341604"/>
              <a:ext cx="1377131" cy="486000"/>
              <a:chOff x="431803" y="401564"/>
              <a:chExt cx="1377131" cy="486000"/>
            </a:xfrm>
            <a:solidFill>
              <a:srgbClr val="787777"/>
            </a:solidFill>
          </p:grpSpPr>
          <p:sp>
            <p:nvSpPr>
              <p:cNvPr id="40" name="Oval 39">
                <a:extLst>
                  <a:ext uri="{FF2B5EF4-FFF2-40B4-BE49-F238E27FC236}">
                    <a16:creationId xmlns:a16="http://schemas.microsoft.com/office/drawing/2014/main" id="{23774E3A-EBFB-9946-B873-2A626B6B8B45}"/>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1" name="Oval 40">
                <a:extLst>
                  <a:ext uri="{FF2B5EF4-FFF2-40B4-BE49-F238E27FC236}">
                    <a16:creationId xmlns:a16="http://schemas.microsoft.com/office/drawing/2014/main" id="{F0E23D37-BC9D-2247-B5E6-DE400BEAD5A1}"/>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2" name="Rectangle 41">
                <a:extLst>
                  <a:ext uri="{FF2B5EF4-FFF2-40B4-BE49-F238E27FC236}">
                    <a16:creationId xmlns:a16="http://schemas.microsoft.com/office/drawing/2014/main" id="{8D436162-4547-664A-B23F-4C8374E2E9CF}"/>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39" name="Income-Tax Free Death Benefit">
              <a:extLst>
                <a:ext uri="{FF2B5EF4-FFF2-40B4-BE49-F238E27FC236}">
                  <a16:creationId xmlns:a16="http://schemas.microsoft.com/office/drawing/2014/main" id="{D527E5CD-16B3-0C46-AF86-38183E3A5220}"/>
                </a:ext>
              </a:extLst>
            </p:cNvPr>
            <p:cNvSpPr txBox="1">
              <a:spLocks noChangeArrowheads="1"/>
            </p:cNvSpPr>
            <p:nvPr/>
          </p:nvSpPr>
          <p:spPr bwMode="auto">
            <a:xfrm>
              <a:off x="1912315"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Protect tomorrow</a:t>
              </a:r>
            </a:p>
          </p:txBody>
        </p:sp>
      </p:grpSp>
      <p:grpSp>
        <p:nvGrpSpPr>
          <p:cNvPr id="43" name="Group 42">
            <a:extLst>
              <a:ext uri="{FF2B5EF4-FFF2-40B4-BE49-F238E27FC236}">
                <a16:creationId xmlns:a16="http://schemas.microsoft.com/office/drawing/2014/main" id="{404271C4-BC5C-3346-9172-57D4B4AD1496}"/>
              </a:ext>
            </a:extLst>
          </p:cNvPr>
          <p:cNvGrpSpPr/>
          <p:nvPr/>
        </p:nvGrpSpPr>
        <p:grpSpPr>
          <a:xfrm>
            <a:off x="3392827" y="416554"/>
            <a:ext cx="1377132" cy="486000"/>
            <a:chOff x="3392827" y="341604"/>
            <a:chExt cx="1377132" cy="486000"/>
          </a:xfrm>
        </p:grpSpPr>
        <p:grpSp>
          <p:nvGrpSpPr>
            <p:cNvPr id="44" name="Group 43">
              <a:extLst>
                <a:ext uri="{FF2B5EF4-FFF2-40B4-BE49-F238E27FC236}">
                  <a16:creationId xmlns:a16="http://schemas.microsoft.com/office/drawing/2014/main" id="{68F953E3-BC60-AE42-92CD-7E14E03410DD}"/>
                </a:ext>
              </a:extLst>
            </p:cNvPr>
            <p:cNvGrpSpPr/>
            <p:nvPr/>
          </p:nvGrpSpPr>
          <p:grpSpPr>
            <a:xfrm>
              <a:off x="3392827" y="341604"/>
              <a:ext cx="1377131" cy="486000"/>
              <a:chOff x="431803" y="401564"/>
              <a:chExt cx="1377131" cy="486000"/>
            </a:xfrm>
            <a:solidFill>
              <a:srgbClr val="787777"/>
            </a:solidFill>
          </p:grpSpPr>
          <p:sp>
            <p:nvSpPr>
              <p:cNvPr id="46" name="Oval 45">
                <a:extLst>
                  <a:ext uri="{FF2B5EF4-FFF2-40B4-BE49-F238E27FC236}">
                    <a16:creationId xmlns:a16="http://schemas.microsoft.com/office/drawing/2014/main" id="{6F07D7B0-01D8-4B49-91E9-8266D0E84F96}"/>
                  </a:ext>
                </a:extLst>
              </p:cNvPr>
              <p:cNvSpPr/>
              <p:nvPr/>
            </p:nvSpPr>
            <p:spPr>
              <a:xfrm>
                <a:off x="431803"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7" name="Oval 46">
                <a:extLst>
                  <a:ext uri="{FF2B5EF4-FFF2-40B4-BE49-F238E27FC236}">
                    <a16:creationId xmlns:a16="http://schemas.microsoft.com/office/drawing/2014/main" id="{AD417323-75A7-2845-903A-B57D8D682458}"/>
                  </a:ext>
                </a:extLst>
              </p:cNvPr>
              <p:cNvSpPr/>
              <p:nvPr/>
            </p:nvSpPr>
            <p:spPr>
              <a:xfrm>
                <a:off x="1322934" y="401564"/>
                <a:ext cx="486000" cy="48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srgbClr val="FFFFFF"/>
                  </a:solidFill>
                  <a:effectLst/>
                  <a:uLnTx/>
                  <a:uFillTx/>
                  <a:latin typeface="Verdana"/>
                  <a:ea typeface="+mn-ea"/>
                  <a:cs typeface="+mn-cs"/>
                </a:endParaRPr>
              </a:p>
            </p:txBody>
          </p:sp>
          <p:sp>
            <p:nvSpPr>
              <p:cNvPr id="48" name="Rectangle 47">
                <a:extLst>
                  <a:ext uri="{FF2B5EF4-FFF2-40B4-BE49-F238E27FC236}">
                    <a16:creationId xmlns:a16="http://schemas.microsoft.com/office/drawing/2014/main" id="{5A98ACFB-81C8-C940-B78F-28A0001EB75E}"/>
                  </a:ext>
                </a:extLst>
              </p:cNvPr>
              <p:cNvSpPr/>
              <p:nvPr/>
            </p:nvSpPr>
            <p:spPr>
              <a:xfrm>
                <a:off x="677952" y="401564"/>
                <a:ext cx="903797" cy="4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FFFFFF"/>
                    </a:solidFill>
                    <a:effectLst/>
                    <a:uLnTx/>
                    <a:uFillTx/>
                    <a:latin typeface="Verdana"/>
                    <a:ea typeface="+mn-ea"/>
                    <a:cs typeface="+mn-cs"/>
                  </a:rPr>
                  <a:t> </a:t>
                </a:r>
              </a:p>
            </p:txBody>
          </p:sp>
        </p:grpSp>
        <p:sp>
          <p:nvSpPr>
            <p:cNvPr id="45" name="Income-Tax Free Death Benefit">
              <a:extLst>
                <a:ext uri="{FF2B5EF4-FFF2-40B4-BE49-F238E27FC236}">
                  <a16:creationId xmlns:a16="http://schemas.microsoft.com/office/drawing/2014/main" id="{89505B21-1A3C-BA48-9E35-E56E8A0EAAE1}"/>
                </a:ext>
              </a:extLst>
            </p:cNvPr>
            <p:cNvSpPr txBox="1">
              <a:spLocks noChangeArrowheads="1"/>
            </p:cNvSpPr>
            <p:nvPr/>
          </p:nvSpPr>
          <p:spPr bwMode="auto">
            <a:xfrm>
              <a:off x="3392827" y="412022"/>
              <a:ext cx="137713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ctr">
              <a:spAutoFit/>
            </a:bodyPr>
            <a:lstStyle>
              <a:lvl1pPr defTabSz="911225">
                <a:defRPr sz="3000" b="1">
                  <a:solidFill>
                    <a:srgbClr val="000000"/>
                  </a:solidFill>
                  <a:latin typeface="Helvetica Neue" charset="0"/>
                  <a:ea typeface="Helvetica Neue" charset="0"/>
                  <a:cs typeface="Helvetica Neue" charset="0"/>
                  <a:sym typeface="Helvetica Neue" charset="0"/>
                </a:defRPr>
              </a:lvl1pPr>
              <a:lvl2pPr defTabSz="911225">
                <a:defRPr sz="3000" b="1">
                  <a:solidFill>
                    <a:srgbClr val="000000"/>
                  </a:solidFill>
                  <a:latin typeface="Helvetica Neue" charset="0"/>
                  <a:ea typeface="Helvetica Neue" charset="0"/>
                  <a:cs typeface="Helvetica Neue" charset="0"/>
                  <a:sym typeface="Helvetica Neue" charset="0"/>
                </a:defRPr>
              </a:lvl2pPr>
              <a:lvl3pPr defTabSz="911225">
                <a:defRPr sz="3000" b="1">
                  <a:solidFill>
                    <a:srgbClr val="000000"/>
                  </a:solidFill>
                  <a:latin typeface="Helvetica Neue" charset="0"/>
                  <a:ea typeface="Helvetica Neue" charset="0"/>
                  <a:cs typeface="Helvetica Neue" charset="0"/>
                  <a:sym typeface="Helvetica Neue" charset="0"/>
                </a:defRPr>
              </a:lvl3pPr>
              <a:lvl4pPr defTabSz="911225">
                <a:defRPr sz="3000" b="1">
                  <a:solidFill>
                    <a:srgbClr val="000000"/>
                  </a:solidFill>
                  <a:latin typeface="Helvetica Neue" charset="0"/>
                  <a:ea typeface="Helvetica Neue" charset="0"/>
                  <a:cs typeface="Helvetica Neue" charset="0"/>
                  <a:sym typeface="Helvetica Neue" charset="0"/>
                </a:defRPr>
              </a:lvl4pPr>
              <a:lvl5pPr defTabSz="911225">
                <a:defRPr sz="3000" b="1">
                  <a:solidFill>
                    <a:srgbClr val="000000"/>
                  </a:solidFill>
                  <a:latin typeface="Helvetica Neue" charset="0"/>
                  <a:ea typeface="Helvetica Neue" charset="0"/>
                  <a:cs typeface="Helvetica Neue" charset="0"/>
                  <a:sym typeface="Helvetica Neue" charset="0"/>
                </a:defRPr>
              </a:lvl5pPr>
              <a:lvl6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defTabSz="911225"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1225" rtl="0" eaLnBrk="0" fontAlgn="base" latinLnBrk="0" hangingPunct="0">
                <a:lnSpc>
                  <a:spcPts val="14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Options for</a:t>
              </a:r>
              <a:b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kumimoji="0" lang="en-US" alt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future</a:t>
              </a:r>
            </a:p>
          </p:txBody>
        </p:sp>
      </p:grpSp>
      <p:pic>
        <p:nvPicPr>
          <p:cNvPr id="2" name="Picture 1">
            <a:extLst>
              <a:ext uri="{FF2B5EF4-FFF2-40B4-BE49-F238E27FC236}">
                <a16:creationId xmlns:a16="http://schemas.microsoft.com/office/drawing/2014/main" id="{36E527F5-8657-2E41-B498-E4144BB37978}"/>
              </a:ext>
            </a:extLst>
          </p:cNvPr>
          <p:cNvPicPr>
            <a:picLocks noChangeAspect="1"/>
          </p:cNvPicPr>
          <p:nvPr/>
        </p:nvPicPr>
        <p:blipFill>
          <a:blip r:embed="rId3"/>
          <a:stretch>
            <a:fillRect/>
          </a:stretch>
        </p:blipFill>
        <p:spPr>
          <a:xfrm>
            <a:off x="680270" y="2530483"/>
            <a:ext cx="990600" cy="952500"/>
          </a:xfrm>
          <a:prstGeom prst="rect">
            <a:avLst/>
          </a:prstGeom>
        </p:spPr>
      </p:pic>
      <p:sp>
        <p:nvSpPr>
          <p:cNvPr id="24" name="Rectangle 23">
            <a:extLst>
              <a:ext uri="{FF2B5EF4-FFF2-40B4-BE49-F238E27FC236}">
                <a16:creationId xmlns:a16="http://schemas.microsoft.com/office/drawing/2014/main" id="{479FEC83-CACC-4E38-B049-DAD726A16955}"/>
              </a:ext>
            </a:extLst>
          </p:cNvPr>
          <p:cNvSpPr/>
          <p:nvPr/>
        </p:nvSpPr>
        <p:spPr>
          <a:xfrm>
            <a:off x="484472" y="4400039"/>
            <a:ext cx="8581374" cy="707886"/>
          </a:xfrm>
          <a:prstGeom prst="rect">
            <a:avLst/>
          </a:prstGeom>
        </p:spPr>
        <p:txBody>
          <a:bodyPr wrap="square">
            <a:spAutoFit/>
          </a:bodyPr>
          <a:lstStyle/>
          <a:p>
            <a:pPr marL="228600" lvl="0" indent="-228600">
              <a:buFont typeface="+mj-lt"/>
              <a:buAutoNum type="arabicPeriod" startAt="2"/>
              <a:defRPr/>
            </a:pPr>
            <a:r>
              <a:rPr lang="en-US" sz="800" dirty="0">
                <a:solidFill>
                  <a:srgbClr val="4D4D4D"/>
                </a:solidFill>
                <a:latin typeface="Verdana" panose="020B0604030504040204" pitchFamily="34" charset="0"/>
                <a:ea typeface="Verdana" panose="020B0604030504040204" pitchFamily="34" charset="0"/>
              </a:rPr>
              <a:t>The Accelerated Death Benefit Rider provides an option to accelerate a portion of the eligible death benefit and receive a payment. The payment, due to diagnosis of an eligible illness, may be less than the acceleration amount which may be subject to a fee, an actuarial discount amount and other applicable deductions. Payment will decrease certificate values and benefits and may affect eligibility for public assistance programs. Receipt of an accelerated death benefit payment under the rider is intended to qualify for favorable tax treatment under section 101(g) of the Internal Revenue Code (IRC). Specific situations may result in a taxable event. </a:t>
            </a:r>
            <a:endParaRPr kumimoji="0" lang="en-US" sz="800" b="0" i="0" u="none" strike="noStrike" kern="1200" cap="none" spc="0" normalizeH="0" baseline="0" noProof="0" dirty="0">
              <a:ln>
                <a:noFill/>
              </a:ln>
              <a:solidFill>
                <a:srgbClr val="4D4D4D"/>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85095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Custom 1">
      <a:dk1>
        <a:srgbClr val="4D4D4D"/>
      </a:dk1>
      <a:lt1>
        <a:srgbClr val="FFFFFF"/>
      </a:lt1>
      <a:dk2>
        <a:srgbClr val="5E2750"/>
      </a:dk2>
      <a:lt2>
        <a:srgbClr val="DCDCDC"/>
      </a:lt2>
      <a:accent1>
        <a:srgbClr val="5BBBB7"/>
      </a:accent1>
      <a:accent2>
        <a:srgbClr val="5E2750"/>
      </a:accent2>
      <a:accent3>
        <a:srgbClr val="287F80"/>
      </a:accent3>
      <a:accent4>
        <a:srgbClr val="AE883D"/>
      </a:accent4>
      <a:accent5>
        <a:srgbClr val="1D428A"/>
      </a:accent5>
      <a:accent6>
        <a:srgbClr val="B493B1"/>
      </a:accent6>
      <a:hlink>
        <a:srgbClr val="5E2750"/>
      </a:hlink>
      <a:folHlink>
        <a:srgbClr val="B493B1"/>
      </a:folHlink>
    </a:clrScheme>
    <a:fontScheme name="Custom 5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3588</TotalTime>
  <Words>1681</Words>
  <Application>Microsoft Office PowerPoint</Application>
  <PresentationFormat>Custom</PresentationFormat>
  <Paragraphs>155</Paragraphs>
  <Slides>20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Verdana</vt:lpstr>
      <vt:lpstr>Wingdings</vt:lpstr>
      <vt:lpstr>1_Office Theme</vt:lpstr>
      <vt:lpstr>Why Consider Term Life Insurance with Foresters?</vt:lpstr>
      <vt:lpstr>PowerPoint Presentation</vt:lpstr>
      <vt:lpstr>What’s important to you?</vt:lpstr>
      <vt:lpstr>Imagine where your life can go with Foresters Financial™</vt:lpstr>
      <vt:lpstr>Live</vt:lpstr>
      <vt:lpstr>PowerPoint Presentation</vt:lpstr>
      <vt:lpstr>PowerPoint Presentation</vt:lpstr>
      <vt:lpstr>PowerPoint Presentation</vt:lpstr>
      <vt:lpstr>PowerPoint Presentation</vt:lpstr>
      <vt:lpstr>Protect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review a customized solution for your family.</vt:lpstr>
      <vt:lpstr>PowerPoint Presentation</vt:lpstr>
      <vt:lpstr>Thank you</vt:lpstr>
    </vt:vector>
  </TitlesOfParts>
  <Company>First Investors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Kamilla Gliwny</dc:creator>
  <cp:lastModifiedBy>Brian Cournoyer</cp:lastModifiedBy>
  <cp:revision>409</cp:revision>
  <cp:lastPrinted>2020-05-28T15:08:51Z</cp:lastPrinted>
  <dcterms:created xsi:type="dcterms:W3CDTF">2019-03-15T13:19:48Z</dcterms:created>
  <dcterms:modified xsi:type="dcterms:W3CDTF">2023-12-21T20:42:40Z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